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5"/>
  </p:notesMasterIdLst>
  <p:handoutMasterIdLst>
    <p:handoutMasterId r:id="rId26"/>
  </p:handoutMasterIdLst>
  <p:sldIdLst>
    <p:sldId id="256" r:id="rId2"/>
    <p:sldId id="257" r:id="rId3"/>
    <p:sldId id="316" r:id="rId4"/>
    <p:sldId id="330" r:id="rId5"/>
    <p:sldId id="328" r:id="rId6"/>
    <p:sldId id="337" r:id="rId7"/>
    <p:sldId id="326" r:id="rId8"/>
    <p:sldId id="317" r:id="rId9"/>
    <p:sldId id="318" r:id="rId10"/>
    <p:sldId id="336" r:id="rId11"/>
    <p:sldId id="301" r:id="rId12"/>
    <p:sldId id="313" r:id="rId13"/>
    <p:sldId id="303" r:id="rId14"/>
    <p:sldId id="304" r:id="rId15"/>
    <p:sldId id="319" r:id="rId16"/>
    <p:sldId id="305" r:id="rId17"/>
    <p:sldId id="306" r:id="rId18"/>
    <p:sldId id="335" r:id="rId19"/>
    <p:sldId id="332" r:id="rId20"/>
    <p:sldId id="324" r:id="rId21"/>
    <p:sldId id="312" r:id="rId22"/>
    <p:sldId id="325" r:id="rId23"/>
    <p:sldId id="29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820" autoAdjust="0"/>
    <p:restoredTop sz="86425" autoAdjust="0"/>
  </p:normalViewPr>
  <p:slideViewPr>
    <p:cSldViewPr snapToGrid="0">
      <p:cViewPr varScale="1">
        <p:scale>
          <a:sx n="88" d="100"/>
          <a:sy n="88" d="100"/>
        </p:scale>
        <p:origin x="324" y="78"/>
      </p:cViewPr>
      <p:guideLst>
        <p:guide orient="horz" pos="2160"/>
        <p:guide pos="2880"/>
      </p:guideLst>
    </p:cSldViewPr>
  </p:slideViewPr>
  <p:outlineViewPr>
    <p:cViewPr>
      <p:scale>
        <a:sx n="66" d="100"/>
        <a:sy n="66" d="100"/>
      </p:scale>
      <p:origin x="0" y="-259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0" d="100"/>
          <a:sy n="70" d="100"/>
        </p:scale>
        <p:origin x="276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2493509-B094-4378-B244-D3331B10BD6D}" type="datetimeFigureOut">
              <a:rPr lang="en-US" smtClean="0"/>
              <a:t>5/12/2020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E3189EE-676D-4A7F-B6C9-32D9CBAFCEC4}" type="slidenum">
              <a:rPr lang="en-US" smtClean="0"/>
              <a:t>‹#›</a:t>
            </a:fld>
            <a:endParaRPr lang="en-US"/>
          </a:p>
        </p:txBody>
      </p:sp>
    </p:spTree>
    <p:extLst>
      <p:ext uri="{BB962C8B-B14F-4D97-AF65-F5344CB8AC3E}">
        <p14:creationId xmlns:p14="http://schemas.microsoft.com/office/powerpoint/2010/main" val="2791701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FEBF36-11F7-45FE-9875-B3383F4D45B9}" type="datetimeFigureOut">
              <a:rPr lang="en-US" smtClean="0"/>
              <a:t>5/12/2020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EBB995-0DC1-49D1-B151-780AB5CCAE55}" type="slidenum">
              <a:rPr lang="en-US" smtClean="0"/>
              <a:t>‹#›</a:t>
            </a:fld>
            <a:endParaRPr lang="en-US" dirty="0"/>
          </a:p>
        </p:txBody>
      </p:sp>
    </p:spTree>
    <p:extLst>
      <p:ext uri="{BB962C8B-B14F-4D97-AF65-F5344CB8AC3E}">
        <p14:creationId xmlns:p14="http://schemas.microsoft.com/office/powerpoint/2010/main" val="1659279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EBB995-0DC1-49D1-B151-780AB5CCAE55}" type="slidenum">
              <a:rPr lang="en-US" smtClean="0"/>
              <a:t>1</a:t>
            </a:fld>
            <a:endParaRPr lang="en-US" dirty="0"/>
          </a:p>
        </p:txBody>
      </p:sp>
    </p:spTree>
    <p:extLst>
      <p:ext uri="{BB962C8B-B14F-4D97-AF65-F5344CB8AC3E}">
        <p14:creationId xmlns:p14="http://schemas.microsoft.com/office/powerpoint/2010/main" val="3722114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lvl1pPr algn="ct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pPr/>
              <a:t>‹#›</a:t>
            </a:fld>
            <a:endParaRPr lang="en-US" dirty="0"/>
          </a:p>
        </p:txBody>
      </p:sp>
      <p:sp>
        <p:nvSpPr>
          <p:cNvPr id="6"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85413E4E-EA8F-41EA-8DCC-C568C54249DA}" type="datetime1">
              <a:rPr lang="en-US" smtClean="0"/>
              <a:t>5/12/2020</a:t>
            </a:fld>
            <a:endParaRPr lang="en-US" dirty="0"/>
          </a:p>
        </p:txBody>
      </p:sp>
    </p:spTree>
    <p:extLst>
      <p:ext uri="{BB962C8B-B14F-4D97-AF65-F5344CB8AC3E}">
        <p14:creationId xmlns:p14="http://schemas.microsoft.com/office/powerpoint/2010/main" val="40742078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6"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4C924E44-1BB6-4C7E-AECD-EFEF8934FC93}" type="datetime1">
              <a:rPr lang="en-US" smtClean="0"/>
              <a:t>5/12/2020</a:t>
            </a:fld>
            <a:endParaRPr lang="en-US" dirty="0"/>
          </a:p>
        </p:txBody>
      </p:sp>
    </p:spTree>
    <p:extLst>
      <p:ext uri="{BB962C8B-B14F-4D97-AF65-F5344CB8AC3E}">
        <p14:creationId xmlns:p14="http://schemas.microsoft.com/office/powerpoint/2010/main" val="1796268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6"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55D8EC36-6F13-41B1-9D72-F4729DA506B4}" type="datetime1">
              <a:rPr lang="en-US" smtClean="0"/>
              <a:t>5/12/2020</a:t>
            </a:fld>
            <a:endParaRPr lang="en-US" dirty="0"/>
          </a:p>
        </p:txBody>
      </p:sp>
    </p:spTree>
    <p:extLst>
      <p:ext uri="{BB962C8B-B14F-4D97-AF65-F5344CB8AC3E}">
        <p14:creationId xmlns:p14="http://schemas.microsoft.com/office/powerpoint/2010/main" val="1586357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baseline="0"/>
            </a:lvl1pPr>
            <a:lvl2pPr>
              <a:defRPr sz="2400" baseline="0"/>
            </a:lvl2pPr>
            <a:lvl3pPr>
              <a:defRPr sz="2400" baseline="0"/>
            </a:lvl3pPr>
            <a:lvl4pPr>
              <a:defRPr sz="2400" baseline="0"/>
            </a:lvl4pPr>
            <a:lvl5pPr>
              <a:defRPr sz="24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6"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9ADE2CDB-71F7-4ED5-98A3-F83F96785E7E}" type="datetime1">
              <a:rPr lang="en-US" smtClean="0"/>
              <a:t>5/12/2020</a:t>
            </a:fld>
            <a:endParaRPr lang="en-US" dirty="0"/>
          </a:p>
        </p:txBody>
      </p:sp>
    </p:spTree>
    <p:extLst>
      <p:ext uri="{BB962C8B-B14F-4D97-AF65-F5344CB8AC3E}">
        <p14:creationId xmlns:p14="http://schemas.microsoft.com/office/powerpoint/2010/main" val="3028413531"/>
      </p:ext>
    </p:extLst>
  </p:cSld>
  <p:clrMapOvr>
    <a:masterClrMapping/>
  </p:clrMapOvr>
  <p:transition advTm="20000"/>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6"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0C37D9FE-A01B-4B35-997A-C56067B2ED10}" type="datetime1">
              <a:rPr lang="en-US" smtClean="0"/>
              <a:t>5/12/2020</a:t>
            </a:fld>
            <a:endParaRPr lang="en-US" dirty="0"/>
          </a:p>
        </p:txBody>
      </p:sp>
    </p:spTree>
    <p:extLst>
      <p:ext uri="{BB962C8B-B14F-4D97-AF65-F5344CB8AC3E}">
        <p14:creationId xmlns:p14="http://schemas.microsoft.com/office/powerpoint/2010/main" val="1725055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6"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7"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4CBFF628-90CE-4078-8E8A-FFE4BC744CC8}" type="datetime1">
              <a:rPr lang="en-US" smtClean="0"/>
              <a:t>5/12/2020</a:t>
            </a:fld>
            <a:endParaRPr lang="en-US" dirty="0"/>
          </a:p>
        </p:txBody>
      </p:sp>
    </p:spTree>
    <p:extLst>
      <p:ext uri="{BB962C8B-B14F-4D97-AF65-F5344CB8AC3E}">
        <p14:creationId xmlns:p14="http://schemas.microsoft.com/office/powerpoint/2010/main" val="2069006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8"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9"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2AA758C1-FFDE-4C57-9E9F-CD6947FF6949}" type="datetime1">
              <a:rPr lang="en-US" smtClean="0"/>
              <a:t>5/12/2020</a:t>
            </a:fld>
            <a:endParaRPr lang="en-US" dirty="0"/>
          </a:p>
        </p:txBody>
      </p:sp>
    </p:spTree>
    <p:extLst>
      <p:ext uri="{BB962C8B-B14F-4D97-AF65-F5344CB8AC3E}">
        <p14:creationId xmlns:p14="http://schemas.microsoft.com/office/powerpoint/2010/main" val="337886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4"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5" name="Date Placeholder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C6CA874A-D1F6-49C3-A4CA-2BAC55FE71B2}" type="datetime1">
              <a:rPr lang="en-US" smtClean="0"/>
              <a:t>5/12/2020</a:t>
            </a:fld>
            <a:endParaRPr lang="en-US" dirty="0"/>
          </a:p>
        </p:txBody>
      </p:sp>
    </p:spTree>
    <p:extLst>
      <p:ext uri="{BB962C8B-B14F-4D97-AF65-F5344CB8AC3E}">
        <p14:creationId xmlns:p14="http://schemas.microsoft.com/office/powerpoint/2010/main" val="1616173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3"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4"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F6398B63-3782-4C98-B9EC-990CF5CE33F4}" type="datetime1">
              <a:rPr lang="en-US" smtClean="0"/>
              <a:t>5/12/2020</a:t>
            </a:fld>
            <a:endParaRPr lang="en-US" dirty="0"/>
          </a:p>
        </p:txBody>
      </p:sp>
    </p:spTree>
    <p:extLst>
      <p:ext uri="{BB962C8B-B14F-4D97-AF65-F5344CB8AC3E}">
        <p14:creationId xmlns:p14="http://schemas.microsoft.com/office/powerpoint/2010/main" val="1207701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6"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7"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3A7514CD-34C2-4407-B841-A366EDA5CA7B}" type="datetime1">
              <a:rPr lang="en-US" smtClean="0"/>
              <a:t>5/12/2020</a:t>
            </a:fld>
            <a:endParaRPr lang="en-US" dirty="0"/>
          </a:p>
        </p:txBody>
      </p:sp>
    </p:spTree>
    <p:extLst>
      <p:ext uri="{BB962C8B-B14F-4D97-AF65-F5344CB8AC3E}">
        <p14:creationId xmlns:p14="http://schemas.microsoft.com/office/powerpoint/2010/main" val="2438431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6"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7"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A25D1920-90F7-439F-BED6-FDDE4456AAEB}" type="datetime1">
              <a:rPr lang="en-US" smtClean="0"/>
              <a:t>5/12/2020</a:t>
            </a:fld>
            <a:endParaRPr lang="en-US" dirty="0"/>
          </a:p>
        </p:txBody>
      </p:sp>
    </p:spTree>
    <p:extLst>
      <p:ext uri="{BB962C8B-B14F-4D97-AF65-F5344CB8AC3E}">
        <p14:creationId xmlns:p14="http://schemas.microsoft.com/office/powerpoint/2010/main" val="108347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67990" y="609600"/>
            <a:ext cx="8323706" cy="9292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67990" y="1538868"/>
            <a:ext cx="8323706" cy="48395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921189" y="6526767"/>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50"/>
            </a:lvl1pPr>
          </a:lstStyle>
          <a:p>
            <a:fld id="{12427C9C-83A2-4F56-ACC9-22B05484EC3A}" type="slidenum">
              <a:rPr lang="en-US" smtClean="0"/>
              <a:t>‹#›</a:t>
            </a:fld>
            <a:endParaRPr lang="en-US" dirty="0"/>
          </a:p>
        </p:txBody>
      </p:sp>
      <p:pic>
        <p:nvPicPr>
          <p:cNvPr id="11" name="Picture 10" descr="OlshanLandscape-TOP.tif"/>
          <p:cNvPicPr>
            <a:picLocks noChangeAspect="1"/>
          </p:cNvPicPr>
          <p:nvPr/>
        </p:nvPicPr>
        <p:blipFill>
          <a:blip r:embed="rId13" cstate="print"/>
          <a:stretch>
            <a:fillRect/>
          </a:stretch>
        </p:blipFill>
        <p:spPr>
          <a:xfrm>
            <a:off x="462096" y="359413"/>
            <a:ext cx="8229600" cy="252984"/>
          </a:xfrm>
          <a:prstGeom prst="rect">
            <a:avLst/>
          </a:prstGeom>
        </p:spPr>
      </p:pic>
      <p:pic>
        <p:nvPicPr>
          <p:cNvPr id="12" name="Picture 11" descr="OlshanLandscape-BOT.tif"/>
          <p:cNvPicPr>
            <a:picLocks noChangeAspect="1"/>
          </p:cNvPicPr>
          <p:nvPr/>
        </p:nvPicPr>
        <p:blipFill>
          <a:blip r:embed="rId14" cstate="print"/>
          <a:stretch>
            <a:fillRect/>
          </a:stretch>
        </p:blipFill>
        <p:spPr>
          <a:xfrm>
            <a:off x="367990" y="6378436"/>
            <a:ext cx="8343619" cy="148331"/>
          </a:xfrm>
          <a:prstGeom prst="rect">
            <a:avLst/>
          </a:prstGeom>
        </p:spPr>
      </p:pic>
      <p:sp>
        <p:nvSpPr>
          <p:cNvPr id="7" name="DocID"/>
          <p:cNvSpPr txBox="1"/>
          <p:nvPr userDrawn="1"/>
        </p:nvSpPr>
        <p:spPr>
          <a:xfrm>
            <a:off x="278781" y="6574565"/>
            <a:ext cx="1884556" cy="184666"/>
          </a:xfrm>
          <a:prstGeom prst="rect">
            <a:avLst/>
          </a:prstGeom>
          <a:noFill/>
        </p:spPr>
        <p:txBody>
          <a:bodyPr vert="horz" wrap="square" rtlCol="0">
            <a:spAutoFit/>
          </a:bodyPr>
          <a:lstStyle/>
          <a:p>
            <a:r>
              <a:rPr lang="en-US" sz="600" dirty="0" smtClean="0">
                <a:latin typeface="Times New Roman" panose="02020603050405020304" pitchFamily="18" charset="0"/>
              </a:rPr>
              <a:t>5363026-2</a:t>
            </a:r>
            <a:endParaRPr lang="en-US" sz="600" dirty="0">
              <a:latin typeface="Times New Roman" panose="02020603050405020304" pitchFamily="18" charset="0"/>
            </a:endParaRPr>
          </a:p>
        </p:txBody>
      </p:sp>
    </p:spTree>
    <p:extLst>
      <p:ext uri="{BB962C8B-B14F-4D97-AF65-F5344CB8AC3E}">
        <p14:creationId xmlns:p14="http://schemas.microsoft.com/office/powerpoint/2010/main" val="41915179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marL="0" indent="0" algn="l" rtl="0" eaLnBrk="1" fontAlgn="base" hangingPunct="1">
        <a:spcBef>
          <a:spcPct val="0"/>
        </a:spcBef>
        <a:spcAft>
          <a:spcPct val="0"/>
        </a:spcAft>
        <a:defRPr sz="2800" b="1" baseline="0">
          <a:solidFill>
            <a:srgbClr val="007C85"/>
          </a:solidFill>
          <a:latin typeface="Calibri" pitchFamily="34" charset="0"/>
          <a:ea typeface="+mj-ea"/>
          <a:cs typeface="+mj-cs"/>
        </a:defRPr>
      </a:lvl1pPr>
      <a:lvl2pPr algn="ctr" rtl="0" eaLnBrk="1" fontAlgn="base" hangingPunct="1">
        <a:spcBef>
          <a:spcPct val="0"/>
        </a:spcBef>
        <a:spcAft>
          <a:spcPct val="0"/>
        </a:spcAft>
        <a:defRPr sz="3300">
          <a:solidFill>
            <a:schemeClr val="tx2"/>
          </a:solidFill>
          <a:latin typeface="Times New Roman" pitchFamily="18" charset="0"/>
        </a:defRPr>
      </a:lvl2pPr>
      <a:lvl3pPr algn="ctr" rtl="0" eaLnBrk="1" fontAlgn="base" hangingPunct="1">
        <a:spcBef>
          <a:spcPct val="0"/>
        </a:spcBef>
        <a:spcAft>
          <a:spcPct val="0"/>
        </a:spcAft>
        <a:defRPr sz="3300">
          <a:solidFill>
            <a:schemeClr val="tx2"/>
          </a:solidFill>
          <a:latin typeface="Times New Roman" pitchFamily="18" charset="0"/>
        </a:defRPr>
      </a:lvl3pPr>
      <a:lvl4pPr algn="ctr" rtl="0" eaLnBrk="1" fontAlgn="base" hangingPunct="1">
        <a:spcBef>
          <a:spcPct val="0"/>
        </a:spcBef>
        <a:spcAft>
          <a:spcPct val="0"/>
        </a:spcAft>
        <a:defRPr sz="3300">
          <a:solidFill>
            <a:schemeClr val="tx2"/>
          </a:solidFill>
          <a:latin typeface="Times New Roman" pitchFamily="18" charset="0"/>
        </a:defRPr>
      </a:lvl4pPr>
      <a:lvl5pPr algn="ctr" rtl="0" eaLnBrk="1" fontAlgn="base" hangingPunct="1">
        <a:spcBef>
          <a:spcPct val="0"/>
        </a:spcBef>
        <a:spcAft>
          <a:spcPct val="0"/>
        </a:spcAft>
        <a:defRPr sz="3300">
          <a:solidFill>
            <a:schemeClr val="tx2"/>
          </a:solidFill>
          <a:latin typeface="Times New Roman" pitchFamily="18" charset="0"/>
        </a:defRPr>
      </a:lvl5pPr>
      <a:lvl6pPr marL="342900" algn="ctr" rtl="0" eaLnBrk="1" fontAlgn="base" hangingPunct="1">
        <a:spcBef>
          <a:spcPct val="0"/>
        </a:spcBef>
        <a:spcAft>
          <a:spcPct val="0"/>
        </a:spcAft>
        <a:defRPr sz="3300">
          <a:solidFill>
            <a:schemeClr val="tx2"/>
          </a:solidFill>
          <a:latin typeface="Times New Roman" pitchFamily="18" charset="0"/>
        </a:defRPr>
      </a:lvl6pPr>
      <a:lvl7pPr marL="685800" algn="ctr" rtl="0" eaLnBrk="1" fontAlgn="base" hangingPunct="1">
        <a:spcBef>
          <a:spcPct val="0"/>
        </a:spcBef>
        <a:spcAft>
          <a:spcPct val="0"/>
        </a:spcAft>
        <a:defRPr sz="3300">
          <a:solidFill>
            <a:schemeClr val="tx2"/>
          </a:solidFill>
          <a:latin typeface="Times New Roman" pitchFamily="18" charset="0"/>
        </a:defRPr>
      </a:lvl7pPr>
      <a:lvl8pPr marL="1028700" algn="ctr" rtl="0" eaLnBrk="1" fontAlgn="base" hangingPunct="1">
        <a:spcBef>
          <a:spcPct val="0"/>
        </a:spcBef>
        <a:spcAft>
          <a:spcPct val="0"/>
        </a:spcAft>
        <a:defRPr sz="3300">
          <a:solidFill>
            <a:schemeClr val="tx2"/>
          </a:solidFill>
          <a:latin typeface="Times New Roman" pitchFamily="18" charset="0"/>
        </a:defRPr>
      </a:lvl8pPr>
      <a:lvl9pPr marL="1371600" algn="ctr" rtl="0" eaLnBrk="1" fontAlgn="base" hangingPunct="1">
        <a:spcBef>
          <a:spcPct val="0"/>
        </a:spcBef>
        <a:spcAft>
          <a:spcPct val="0"/>
        </a:spcAft>
        <a:defRPr sz="3300">
          <a:solidFill>
            <a:schemeClr val="tx2"/>
          </a:solidFill>
          <a:latin typeface="Times New Roman" pitchFamily="18" charset="0"/>
        </a:defRPr>
      </a:lvl9pPr>
    </p:titleStyle>
    <p:bodyStyle>
      <a:lvl1pPr marL="0" indent="0" algn="l" rtl="0" eaLnBrk="1" fontAlgn="base" hangingPunct="1">
        <a:spcBef>
          <a:spcPts val="0"/>
        </a:spcBef>
        <a:spcAft>
          <a:spcPts val="1200"/>
        </a:spcAft>
        <a:buNone/>
        <a:defRPr sz="2400" baseline="0">
          <a:solidFill>
            <a:schemeClr val="tx1"/>
          </a:solidFill>
          <a:latin typeface="Calibri" pitchFamily="34" charset="0"/>
          <a:ea typeface="+mn-ea"/>
          <a:cs typeface="+mn-cs"/>
        </a:defRPr>
      </a:lvl1pPr>
      <a:lvl2pPr marL="457200" indent="-222250" algn="l" rtl="0" eaLnBrk="1" fontAlgn="base" hangingPunct="1">
        <a:spcBef>
          <a:spcPts val="0"/>
        </a:spcBef>
        <a:spcAft>
          <a:spcPts val="1200"/>
        </a:spcAft>
        <a:buFont typeface="Arial" panose="020B0604020202020204" pitchFamily="34" charset="0"/>
        <a:buChar char="•"/>
        <a:defRPr sz="2400" baseline="0">
          <a:solidFill>
            <a:schemeClr val="tx1"/>
          </a:solidFill>
          <a:latin typeface="Calibri" pitchFamily="34" charset="0"/>
        </a:defRPr>
      </a:lvl2pPr>
      <a:lvl3pPr marL="857250" indent="-171450" algn="l" rtl="0" eaLnBrk="1" fontAlgn="base" hangingPunct="1">
        <a:spcBef>
          <a:spcPts val="0"/>
        </a:spcBef>
        <a:spcAft>
          <a:spcPts val="1200"/>
        </a:spcAft>
        <a:buFont typeface="Courier New" panose="02070309020205020404" pitchFamily="49" charset="0"/>
        <a:buChar char="o"/>
        <a:defRPr sz="2400" baseline="0">
          <a:solidFill>
            <a:schemeClr val="tx1"/>
          </a:solidFill>
          <a:latin typeface="Calibri" pitchFamily="34" charset="0"/>
        </a:defRPr>
      </a:lvl3pPr>
      <a:lvl4pPr marL="1200150" indent="-171450" algn="l" rtl="0" eaLnBrk="1" fontAlgn="base" hangingPunct="1">
        <a:spcBef>
          <a:spcPts val="0"/>
        </a:spcBef>
        <a:spcAft>
          <a:spcPts val="1200"/>
        </a:spcAft>
        <a:buChar char="–"/>
        <a:defRPr sz="2400" baseline="0">
          <a:solidFill>
            <a:schemeClr val="tx1"/>
          </a:solidFill>
          <a:latin typeface="Calibri" pitchFamily="34" charset="0"/>
        </a:defRPr>
      </a:lvl4pPr>
      <a:lvl5pPr marL="1543050" indent="-171450" algn="l" rtl="0" eaLnBrk="1" fontAlgn="base" hangingPunct="1">
        <a:spcBef>
          <a:spcPts val="0"/>
        </a:spcBef>
        <a:spcAft>
          <a:spcPts val="1200"/>
        </a:spcAft>
        <a:buChar char="»"/>
        <a:defRPr sz="2400" baseline="0">
          <a:solidFill>
            <a:schemeClr val="tx1"/>
          </a:solidFill>
          <a:latin typeface="Calibri" pitchFamily="34" charset="0"/>
        </a:defRPr>
      </a:lvl5pPr>
      <a:lvl6pPr marL="1885950" indent="-171450" algn="l" rtl="0" eaLnBrk="1" fontAlgn="base" hangingPunct="1">
        <a:spcBef>
          <a:spcPct val="20000"/>
        </a:spcBef>
        <a:spcAft>
          <a:spcPct val="0"/>
        </a:spcAft>
        <a:buChar char="»"/>
        <a:defRPr sz="1500">
          <a:solidFill>
            <a:schemeClr val="tx1"/>
          </a:solidFill>
          <a:latin typeface="+mn-lt"/>
        </a:defRPr>
      </a:lvl6pPr>
      <a:lvl7pPr marL="2228850" indent="-171450" algn="l" rtl="0" eaLnBrk="1" fontAlgn="base" hangingPunct="1">
        <a:spcBef>
          <a:spcPct val="20000"/>
        </a:spcBef>
        <a:spcAft>
          <a:spcPct val="0"/>
        </a:spcAft>
        <a:buChar char="»"/>
        <a:defRPr sz="1500">
          <a:solidFill>
            <a:schemeClr val="tx1"/>
          </a:solidFill>
          <a:latin typeface="+mn-lt"/>
        </a:defRPr>
      </a:lvl7pPr>
      <a:lvl8pPr marL="2571750" indent="-171450" algn="l" rtl="0" eaLnBrk="1" fontAlgn="base" hangingPunct="1">
        <a:spcBef>
          <a:spcPct val="20000"/>
        </a:spcBef>
        <a:spcAft>
          <a:spcPct val="0"/>
        </a:spcAft>
        <a:buChar char="»"/>
        <a:defRPr sz="1500">
          <a:solidFill>
            <a:schemeClr val="tx1"/>
          </a:solidFill>
          <a:latin typeface="+mn-lt"/>
        </a:defRPr>
      </a:lvl8pPr>
      <a:lvl9pPr marL="2914650" indent="-171450" algn="l" rtl="0" eaLnBrk="1" fontAlgn="base" hangingPunct="1">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passarella@olshanlaw.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mlimardo@olshanlaw.com" TargetMode="External"/><Relationship Id="rId4" Type="http://schemas.openxmlformats.org/officeDocument/2006/relationships/hyperlink" Target="http://www.olshanlaw.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mpassarella@olshanlaw.com" TargetMode="External"/><Relationship Id="rId2" Type="http://schemas.openxmlformats.org/officeDocument/2006/relationships/hyperlink" Target="mailto:mlimardo@olshanlaw.com"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30292"/>
            <a:ext cx="7772400" cy="1604175"/>
          </a:xfrm>
        </p:spPr>
        <p:txBody>
          <a:bodyPr/>
          <a:lstStyle/>
          <a:p>
            <a:pPr>
              <a:spcAft>
                <a:spcPts val="1200"/>
              </a:spcAft>
            </a:pPr>
            <a:r>
              <a:rPr lang="en-US" sz="4400" dirty="0" smtClean="0"/>
              <a:t>Living with a PPP Loan</a:t>
            </a:r>
            <a:r>
              <a:rPr lang="en-US" sz="3600" dirty="0" smtClean="0"/>
              <a:t/>
            </a:r>
            <a:br>
              <a:rPr lang="en-US" sz="3600" dirty="0" smtClean="0"/>
            </a:br>
            <a:r>
              <a:rPr lang="en-US" i="1" dirty="0" smtClean="0"/>
              <a:t>Staying in Compliance and Maximizing Forgiveness</a:t>
            </a:r>
            <a:endParaRPr lang="en-US" i="1" dirty="0"/>
          </a:p>
        </p:txBody>
      </p:sp>
      <p:sp>
        <p:nvSpPr>
          <p:cNvPr id="3" name="Subtitle 2"/>
          <p:cNvSpPr>
            <a:spLocks noGrp="1"/>
          </p:cNvSpPr>
          <p:nvPr>
            <p:ph type="subTitle" idx="1"/>
          </p:nvPr>
        </p:nvSpPr>
        <p:spPr>
          <a:xfrm>
            <a:off x="5258094" y="4684060"/>
            <a:ext cx="3288631" cy="1315978"/>
          </a:xfrm>
        </p:spPr>
        <p:txBody>
          <a:bodyPr/>
          <a:lstStyle/>
          <a:p>
            <a:pPr algn="l"/>
            <a:r>
              <a:rPr lang="en-US" sz="2000" dirty="0" smtClean="0"/>
              <a:t>Michael J. Passarella</a:t>
            </a:r>
            <a:br>
              <a:rPr lang="en-US" sz="2000" dirty="0" smtClean="0"/>
            </a:br>
            <a:r>
              <a:rPr lang="en-US" sz="2000" dirty="0" smtClean="0">
                <a:hlinkClick r:id="rId3"/>
              </a:rPr>
              <a:t>m</a:t>
            </a:r>
            <a:r>
              <a:rPr lang="en-US" sz="2000" dirty="0">
                <a:hlinkClick r:id="rId3"/>
              </a:rPr>
              <a:t>p</a:t>
            </a:r>
            <a:r>
              <a:rPr lang="en-US" sz="2000" dirty="0" smtClean="0">
                <a:hlinkClick r:id="rId3"/>
              </a:rPr>
              <a:t>assarella@olshanlaw.com</a:t>
            </a:r>
            <a:r>
              <a:rPr lang="en-US" sz="2000" dirty="0" smtClean="0"/>
              <a:t/>
            </a:r>
            <a:br>
              <a:rPr lang="en-US" sz="2000" dirty="0" smtClean="0"/>
            </a:br>
            <a:r>
              <a:rPr lang="en-US" sz="2000" dirty="0" smtClean="0"/>
              <a:t>212.451.2322</a:t>
            </a:r>
            <a:br>
              <a:rPr lang="en-US" sz="2000" dirty="0" smtClean="0"/>
            </a:br>
            <a:r>
              <a:rPr lang="en-US" sz="2000" dirty="0" smtClean="0">
                <a:hlinkClick r:id="rId4"/>
              </a:rPr>
              <a:t>www.olshanlaw.com</a:t>
            </a:r>
            <a:endParaRPr lang="en-US" sz="2000" dirty="0" smtClean="0"/>
          </a:p>
        </p:txBody>
      </p:sp>
      <p:sp>
        <p:nvSpPr>
          <p:cNvPr id="4" name="Subtitle 2"/>
          <p:cNvSpPr txBox="1">
            <a:spLocks/>
          </p:cNvSpPr>
          <p:nvPr/>
        </p:nvSpPr>
        <p:spPr bwMode="auto">
          <a:xfrm>
            <a:off x="7014301" y="836272"/>
            <a:ext cx="1678075" cy="399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1" fontAlgn="base" hangingPunct="1">
              <a:spcBef>
                <a:spcPts val="0"/>
              </a:spcBef>
              <a:spcAft>
                <a:spcPts val="1200"/>
              </a:spcAft>
              <a:buNone/>
              <a:defRPr sz="2400" baseline="0">
                <a:solidFill>
                  <a:schemeClr val="tx1"/>
                </a:solidFill>
                <a:latin typeface="Calibri" pitchFamily="34" charset="0"/>
                <a:ea typeface="+mn-ea"/>
                <a:cs typeface="+mn-cs"/>
              </a:defRPr>
            </a:lvl1pPr>
            <a:lvl2pPr marL="342900" indent="0" algn="ctr" rtl="0" eaLnBrk="1" fontAlgn="base" hangingPunct="1">
              <a:spcBef>
                <a:spcPts val="0"/>
              </a:spcBef>
              <a:spcAft>
                <a:spcPts val="1200"/>
              </a:spcAft>
              <a:buFont typeface="Arial" panose="020B0604020202020204" pitchFamily="34" charset="0"/>
              <a:buNone/>
              <a:defRPr sz="2400" baseline="0">
                <a:solidFill>
                  <a:schemeClr val="tx1"/>
                </a:solidFill>
                <a:latin typeface="Calibri" pitchFamily="34" charset="0"/>
              </a:defRPr>
            </a:lvl2pPr>
            <a:lvl3pPr marL="685800" indent="0" algn="ctr" rtl="0" eaLnBrk="1" fontAlgn="base" hangingPunct="1">
              <a:spcBef>
                <a:spcPts val="0"/>
              </a:spcBef>
              <a:spcAft>
                <a:spcPts val="1200"/>
              </a:spcAft>
              <a:buFont typeface="Courier New" panose="02070309020205020404" pitchFamily="49" charset="0"/>
              <a:buNone/>
              <a:defRPr sz="2400" baseline="0">
                <a:solidFill>
                  <a:schemeClr val="tx1"/>
                </a:solidFill>
                <a:latin typeface="Calibri" pitchFamily="34" charset="0"/>
              </a:defRPr>
            </a:lvl3pPr>
            <a:lvl4pPr marL="1028700" indent="0" algn="ctr" rtl="0" eaLnBrk="1" fontAlgn="base" hangingPunct="1">
              <a:spcBef>
                <a:spcPts val="0"/>
              </a:spcBef>
              <a:spcAft>
                <a:spcPts val="1200"/>
              </a:spcAft>
              <a:buNone/>
              <a:defRPr sz="2400" baseline="0">
                <a:solidFill>
                  <a:schemeClr val="tx1"/>
                </a:solidFill>
                <a:latin typeface="Calibri" pitchFamily="34" charset="0"/>
              </a:defRPr>
            </a:lvl4pPr>
            <a:lvl5pPr marL="1371600" indent="0" algn="ctr" rtl="0" eaLnBrk="1" fontAlgn="base" hangingPunct="1">
              <a:spcBef>
                <a:spcPts val="0"/>
              </a:spcBef>
              <a:spcAft>
                <a:spcPts val="1200"/>
              </a:spcAft>
              <a:buNone/>
              <a:defRPr sz="2400" baseline="0">
                <a:solidFill>
                  <a:schemeClr val="tx1"/>
                </a:solidFill>
                <a:latin typeface="Calibri" pitchFamily="34" charset="0"/>
              </a:defRPr>
            </a:lvl5pPr>
            <a:lvl6pPr marL="1714500" indent="0" algn="ctr" rtl="0" eaLnBrk="1" fontAlgn="base" hangingPunct="1">
              <a:spcBef>
                <a:spcPct val="20000"/>
              </a:spcBef>
              <a:spcAft>
                <a:spcPct val="0"/>
              </a:spcAft>
              <a:buNone/>
              <a:defRPr sz="1500">
                <a:solidFill>
                  <a:schemeClr val="tx1"/>
                </a:solidFill>
                <a:latin typeface="+mn-lt"/>
              </a:defRPr>
            </a:lvl6pPr>
            <a:lvl7pPr marL="2057400" indent="0" algn="ctr" rtl="0" eaLnBrk="1" fontAlgn="base" hangingPunct="1">
              <a:spcBef>
                <a:spcPct val="20000"/>
              </a:spcBef>
              <a:spcAft>
                <a:spcPct val="0"/>
              </a:spcAft>
              <a:buNone/>
              <a:defRPr sz="1500">
                <a:solidFill>
                  <a:schemeClr val="tx1"/>
                </a:solidFill>
                <a:latin typeface="+mn-lt"/>
              </a:defRPr>
            </a:lvl7pPr>
            <a:lvl8pPr marL="2400300" indent="0" algn="ctr" rtl="0" eaLnBrk="1" fontAlgn="base" hangingPunct="1">
              <a:spcBef>
                <a:spcPct val="20000"/>
              </a:spcBef>
              <a:spcAft>
                <a:spcPct val="0"/>
              </a:spcAft>
              <a:buNone/>
              <a:defRPr sz="1500">
                <a:solidFill>
                  <a:schemeClr val="tx1"/>
                </a:solidFill>
                <a:latin typeface="+mn-lt"/>
              </a:defRPr>
            </a:lvl8pPr>
            <a:lvl9pPr marL="2743200" indent="0" algn="ctr" rtl="0" eaLnBrk="1" fontAlgn="base" hangingPunct="1">
              <a:spcBef>
                <a:spcPct val="20000"/>
              </a:spcBef>
              <a:spcAft>
                <a:spcPct val="0"/>
              </a:spcAft>
              <a:buNone/>
              <a:defRPr sz="1500">
                <a:solidFill>
                  <a:schemeClr val="tx1"/>
                </a:solidFill>
                <a:latin typeface="+mn-lt"/>
              </a:defRPr>
            </a:lvl9pPr>
          </a:lstStyle>
          <a:p>
            <a:r>
              <a:rPr lang="en-US" sz="2000" i="1" kern="0" dirty="0" smtClean="0"/>
              <a:t>May 12, 2020</a:t>
            </a:r>
          </a:p>
        </p:txBody>
      </p:sp>
      <p:sp>
        <p:nvSpPr>
          <p:cNvPr id="5" name="Subtitle 2"/>
          <p:cNvSpPr txBox="1">
            <a:spLocks/>
          </p:cNvSpPr>
          <p:nvPr/>
        </p:nvSpPr>
        <p:spPr bwMode="auto">
          <a:xfrm>
            <a:off x="930443" y="4684060"/>
            <a:ext cx="2987842" cy="131597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1" fontAlgn="base" hangingPunct="1">
              <a:spcBef>
                <a:spcPts val="0"/>
              </a:spcBef>
              <a:spcAft>
                <a:spcPts val="1200"/>
              </a:spcAft>
              <a:buNone/>
              <a:defRPr sz="2400" baseline="0">
                <a:solidFill>
                  <a:schemeClr val="tx1"/>
                </a:solidFill>
                <a:latin typeface="Calibri" pitchFamily="34" charset="0"/>
                <a:ea typeface="+mn-ea"/>
                <a:cs typeface="+mn-cs"/>
              </a:defRPr>
            </a:lvl1pPr>
            <a:lvl2pPr marL="342900" indent="0" algn="ctr" rtl="0" eaLnBrk="1" fontAlgn="base" hangingPunct="1">
              <a:spcBef>
                <a:spcPts val="0"/>
              </a:spcBef>
              <a:spcAft>
                <a:spcPts val="1200"/>
              </a:spcAft>
              <a:buFont typeface="Arial" panose="020B0604020202020204" pitchFamily="34" charset="0"/>
              <a:buNone/>
              <a:defRPr sz="2400" baseline="0">
                <a:solidFill>
                  <a:schemeClr val="tx1"/>
                </a:solidFill>
                <a:latin typeface="Calibri" pitchFamily="34" charset="0"/>
              </a:defRPr>
            </a:lvl2pPr>
            <a:lvl3pPr marL="685800" indent="0" algn="ctr" rtl="0" eaLnBrk="1" fontAlgn="base" hangingPunct="1">
              <a:spcBef>
                <a:spcPts val="0"/>
              </a:spcBef>
              <a:spcAft>
                <a:spcPts val="1200"/>
              </a:spcAft>
              <a:buFont typeface="Courier New" panose="02070309020205020404" pitchFamily="49" charset="0"/>
              <a:buNone/>
              <a:defRPr sz="2400" baseline="0">
                <a:solidFill>
                  <a:schemeClr val="tx1"/>
                </a:solidFill>
                <a:latin typeface="Calibri" pitchFamily="34" charset="0"/>
              </a:defRPr>
            </a:lvl3pPr>
            <a:lvl4pPr marL="1028700" indent="0" algn="ctr" rtl="0" eaLnBrk="1" fontAlgn="base" hangingPunct="1">
              <a:spcBef>
                <a:spcPts val="0"/>
              </a:spcBef>
              <a:spcAft>
                <a:spcPts val="1200"/>
              </a:spcAft>
              <a:buNone/>
              <a:defRPr sz="2400" baseline="0">
                <a:solidFill>
                  <a:schemeClr val="tx1"/>
                </a:solidFill>
                <a:latin typeface="Calibri" pitchFamily="34" charset="0"/>
              </a:defRPr>
            </a:lvl4pPr>
            <a:lvl5pPr marL="1371600" indent="0" algn="ctr" rtl="0" eaLnBrk="1" fontAlgn="base" hangingPunct="1">
              <a:spcBef>
                <a:spcPts val="0"/>
              </a:spcBef>
              <a:spcAft>
                <a:spcPts val="1200"/>
              </a:spcAft>
              <a:buNone/>
              <a:defRPr sz="2400" baseline="0">
                <a:solidFill>
                  <a:schemeClr val="tx1"/>
                </a:solidFill>
                <a:latin typeface="Calibri" pitchFamily="34" charset="0"/>
              </a:defRPr>
            </a:lvl5pPr>
            <a:lvl6pPr marL="1714500" indent="0" algn="ctr" rtl="0" eaLnBrk="1" fontAlgn="base" hangingPunct="1">
              <a:spcBef>
                <a:spcPct val="20000"/>
              </a:spcBef>
              <a:spcAft>
                <a:spcPct val="0"/>
              </a:spcAft>
              <a:buNone/>
              <a:defRPr sz="1500">
                <a:solidFill>
                  <a:schemeClr val="tx1"/>
                </a:solidFill>
                <a:latin typeface="+mn-lt"/>
              </a:defRPr>
            </a:lvl6pPr>
            <a:lvl7pPr marL="2057400" indent="0" algn="ctr" rtl="0" eaLnBrk="1" fontAlgn="base" hangingPunct="1">
              <a:spcBef>
                <a:spcPct val="20000"/>
              </a:spcBef>
              <a:spcAft>
                <a:spcPct val="0"/>
              </a:spcAft>
              <a:buNone/>
              <a:defRPr sz="1500">
                <a:solidFill>
                  <a:schemeClr val="tx1"/>
                </a:solidFill>
                <a:latin typeface="+mn-lt"/>
              </a:defRPr>
            </a:lvl7pPr>
            <a:lvl8pPr marL="2400300" indent="0" algn="ctr" rtl="0" eaLnBrk="1" fontAlgn="base" hangingPunct="1">
              <a:spcBef>
                <a:spcPct val="20000"/>
              </a:spcBef>
              <a:spcAft>
                <a:spcPct val="0"/>
              </a:spcAft>
              <a:buNone/>
              <a:defRPr sz="1500">
                <a:solidFill>
                  <a:schemeClr val="tx1"/>
                </a:solidFill>
                <a:latin typeface="+mn-lt"/>
              </a:defRPr>
            </a:lvl8pPr>
            <a:lvl9pPr marL="2743200" indent="0" algn="ctr" rtl="0" eaLnBrk="1" fontAlgn="base" hangingPunct="1">
              <a:spcBef>
                <a:spcPct val="20000"/>
              </a:spcBef>
              <a:spcAft>
                <a:spcPct val="0"/>
              </a:spcAft>
              <a:buNone/>
              <a:defRPr sz="1500">
                <a:solidFill>
                  <a:schemeClr val="tx1"/>
                </a:solidFill>
                <a:latin typeface="+mn-lt"/>
              </a:defRPr>
            </a:lvl9pPr>
          </a:lstStyle>
          <a:p>
            <a:pPr algn="l"/>
            <a:r>
              <a:rPr lang="en-US" sz="2000" kern="0" dirty="0" smtClean="0"/>
              <a:t>Mark A. Limardo</a:t>
            </a:r>
            <a:br>
              <a:rPr lang="en-US" sz="2000" kern="0" dirty="0" smtClean="0"/>
            </a:br>
            <a:r>
              <a:rPr lang="en-US" sz="2000" kern="0" dirty="0" smtClean="0">
                <a:hlinkClick r:id="rId5"/>
              </a:rPr>
              <a:t>mlimardo@olshanlaw.com</a:t>
            </a:r>
            <a:r>
              <a:rPr lang="en-US" sz="2000" kern="0" dirty="0" smtClean="0"/>
              <a:t/>
            </a:r>
            <a:br>
              <a:rPr lang="en-US" sz="2000" kern="0" dirty="0" smtClean="0"/>
            </a:br>
            <a:r>
              <a:rPr lang="en-US" sz="2000" kern="0" dirty="0" smtClean="0"/>
              <a:t>212.451.2364</a:t>
            </a:r>
            <a:br>
              <a:rPr lang="en-US" sz="2000" kern="0" dirty="0" smtClean="0"/>
            </a:br>
            <a:r>
              <a:rPr lang="en-US" sz="2000" kern="0" dirty="0" smtClean="0">
                <a:hlinkClick r:id="rId4"/>
              </a:rPr>
              <a:t>www.olshanlaw.com</a:t>
            </a:r>
            <a:endParaRPr lang="en-US" sz="2000" kern="0" dirty="0" smtClean="0"/>
          </a:p>
        </p:txBody>
      </p:sp>
    </p:spTree>
    <p:extLst>
      <p:ext uri="{BB962C8B-B14F-4D97-AF65-F5344CB8AC3E}">
        <p14:creationId xmlns:p14="http://schemas.microsoft.com/office/powerpoint/2010/main" val="87586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990" y="609600"/>
            <a:ext cx="8323706" cy="985024"/>
          </a:xfrm>
        </p:spPr>
        <p:txBody>
          <a:bodyPr/>
          <a:lstStyle/>
          <a:p>
            <a:r>
              <a:rPr lang="en-US" u="sng" dirty="0" smtClean="0"/>
              <a:t>Q8</a:t>
            </a:r>
            <a:r>
              <a:rPr lang="en-US" dirty="0" smtClean="0"/>
              <a:t>:  Can I use PPP loan proceeds for Permitted Payments that are past due or not yet due?</a:t>
            </a:r>
            <a:endParaRPr lang="en-US" dirty="0"/>
          </a:p>
        </p:txBody>
      </p:sp>
      <p:sp>
        <p:nvSpPr>
          <p:cNvPr id="3" name="Content Placeholder 2"/>
          <p:cNvSpPr>
            <a:spLocks noGrp="1"/>
          </p:cNvSpPr>
          <p:nvPr>
            <p:ph idx="1"/>
          </p:nvPr>
        </p:nvSpPr>
        <p:spPr>
          <a:xfrm>
            <a:off x="410147" y="1828800"/>
            <a:ext cx="8323706" cy="4360128"/>
          </a:xfrm>
        </p:spPr>
        <p:txBody>
          <a:bodyPr/>
          <a:lstStyle/>
          <a:p>
            <a:r>
              <a:rPr lang="en-US" sz="2000" u="sng" dirty="0" smtClean="0"/>
              <a:t>A8</a:t>
            </a:r>
            <a:r>
              <a:rPr lang="en-US" sz="2000" dirty="0" smtClean="0"/>
              <a:t>:  Under existing guidance, it is probable that PPP loan proceeds can be used to pay Permitted Payments during the 8-Week Period, even if those Permitted Payments are past due or arose prior to the 8-Week Period.  The payment of past-due or previously-accrued Permitted Payments should also count for purposes of loan forgiveness.</a:t>
            </a:r>
          </a:p>
          <a:p>
            <a:r>
              <a:rPr lang="en-US" sz="2000" dirty="0" smtClean="0"/>
              <a:t>On a more aggressive note, it may be possible to use PPP loan proceeds to pre-pay Permitted Payments, even though the Permitted Payments will not be due or incurred until after the 8-Week Period.  However, based on existing guidance, borrowers should proceed with caution when considering a pre-payment strategy.</a:t>
            </a:r>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426567418"/>
      </p:ext>
    </p:extLst>
  </p:cSld>
  <p:clrMapOvr>
    <a:masterClrMapping/>
  </p:clrMapOvr>
  <p:transition advTm="20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Q9</a:t>
            </a:r>
            <a:r>
              <a:rPr lang="en-US" dirty="0" smtClean="0"/>
              <a:t>: How does loan forgiveness work?</a:t>
            </a:r>
            <a:endParaRPr lang="en-US" dirty="0"/>
          </a:p>
        </p:txBody>
      </p:sp>
      <p:sp>
        <p:nvSpPr>
          <p:cNvPr id="3" name="Content Placeholder 2"/>
          <p:cNvSpPr>
            <a:spLocks noGrp="1"/>
          </p:cNvSpPr>
          <p:nvPr>
            <p:ph idx="1"/>
          </p:nvPr>
        </p:nvSpPr>
        <p:spPr>
          <a:xfrm>
            <a:off x="410147" y="1806499"/>
            <a:ext cx="8323706" cy="4371278"/>
          </a:xfrm>
        </p:spPr>
        <p:txBody>
          <a:bodyPr/>
          <a:lstStyle/>
          <a:p>
            <a:r>
              <a:rPr lang="en-US" sz="2000" u="sng" dirty="0" smtClean="0"/>
              <a:t>A9</a:t>
            </a:r>
            <a:r>
              <a:rPr lang="en-US" sz="2000" dirty="0" smtClean="0"/>
              <a:t>:  PPP loan principal is canceled to the extent of Forgiveness Payments (Q&amp;A-10) made during the 8-Week Period. </a:t>
            </a:r>
          </a:p>
          <a:p>
            <a:r>
              <a:rPr lang="en-US" sz="2000" u="sng" dirty="0" smtClean="0"/>
              <a:t>Note 1</a:t>
            </a:r>
            <a:r>
              <a:rPr lang="en-US" sz="2000" dirty="0" smtClean="0"/>
              <a:t>:  Not all Permitted Payments count as Forgiveness Payments.</a:t>
            </a:r>
          </a:p>
          <a:p>
            <a:r>
              <a:rPr lang="en-US" sz="2000" u="sng" dirty="0" smtClean="0"/>
              <a:t>Note 2</a:t>
            </a:r>
            <a:r>
              <a:rPr lang="en-US" sz="2000" dirty="0" smtClean="0"/>
              <a:t>:  Forgiveness Payments may be reduced for lay-offs and wage reductions.</a:t>
            </a:r>
          </a:p>
          <a:p>
            <a:r>
              <a:rPr lang="en-US" sz="2000" u="sng" dirty="0" smtClean="0"/>
              <a:t>Note 3</a:t>
            </a:r>
            <a:r>
              <a:rPr lang="en-US" sz="2000" dirty="0" smtClean="0"/>
              <a:t>:  A borrower pays no income tax on loan forgiveness income but cannot claim deductions for Forgiveness Payments.</a:t>
            </a:r>
          </a:p>
        </p:txBody>
      </p:sp>
      <p:sp>
        <p:nvSpPr>
          <p:cNvPr id="4" name="Slide Number Placeholder 3"/>
          <p:cNvSpPr>
            <a:spLocks noGrp="1"/>
          </p:cNvSpPr>
          <p:nvPr>
            <p:ph type="sldNum" sz="quarter" idx="11"/>
          </p:nvPr>
        </p:nvSpPr>
        <p:spPr/>
        <p:txBody>
          <a:bodyPr/>
          <a:lstStyle/>
          <a:p>
            <a:fld id="{12427C9C-83A2-4F56-ACC9-22B05484EC3A}" type="slidenum">
              <a:rPr lang="en-US" smtClean="0"/>
              <a:pPr/>
              <a:t>11</a:t>
            </a:fld>
            <a:endParaRPr lang="en-US" dirty="0"/>
          </a:p>
        </p:txBody>
      </p:sp>
    </p:spTree>
    <p:extLst>
      <p:ext uri="{BB962C8B-B14F-4D97-AF65-F5344CB8AC3E}">
        <p14:creationId xmlns:p14="http://schemas.microsoft.com/office/powerpoint/2010/main" val="2261700194"/>
      </p:ext>
    </p:extLst>
  </p:cSld>
  <p:clrMapOvr>
    <a:masterClrMapping/>
  </p:clrMapOvr>
  <p:transition advTm="20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990" y="609600"/>
            <a:ext cx="8323706" cy="985024"/>
          </a:xfrm>
        </p:spPr>
        <p:txBody>
          <a:bodyPr/>
          <a:lstStyle/>
          <a:p>
            <a:r>
              <a:rPr lang="en-US" u="sng" dirty="0" smtClean="0"/>
              <a:t>Q10</a:t>
            </a:r>
            <a:r>
              <a:rPr lang="en-US" dirty="0" smtClean="0"/>
              <a:t>:  What </a:t>
            </a:r>
            <a:r>
              <a:rPr lang="en-US" dirty="0"/>
              <a:t>expenses </a:t>
            </a:r>
            <a:r>
              <a:rPr lang="en-US" dirty="0" smtClean="0"/>
              <a:t>paid during the 8-Week Period count towards loan forgiveness?</a:t>
            </a:r>
            <a:endParaRPr lang="en-US" dirty="0"/>
          </a:p>
        </p:txBody>
      </p:sp>
      <p:sp>
        <p:nvSpPr>
          <p:cNvPr id="3" name="Content Placeholder 2"/>
          <p:cNvSpPr>
            <a:spLocks noGrp="1"/>
          </p:cNvSpPr>
          <p:nvPr>
            <p:ph idx="1"/>
          </p:nvPr>
        </p:nvSpPr>
        <p:spPr>
          <a:xfrm>
            <a:off x="410147" y="1828800"/>
            <a:ext cx="8323706" cy="4360128"/>
          </a:xfrm>
        </p:spPr>
        <p:txBody>
          <a:bodyPr/>
          <a:lstStyle/>
          <a:p>
            <a:r>
              <a:rPr lang="en-US" sz="2000" u="sng" dirty="0" smtClean="0"/>
              <a:t>A10</a:t>
            </a:r>
            <a:r>
              <a:rPr lang="en-US" sz="2000" dirty="0" smtClean="0"/>
              <a:t>:  The following payments (“</a:t>
            </a:r>
            <a:r>
              <a:rPr lang="en-US" sz="2000" b="1" i="1" dirty="0" smtClean="0"/>
              <a:t>Forgiveness Payments</a:t>
            </a:r>
            <a:r>
              <a:rPr lang="en-US" sz="2000" dirty="0" smtClean="0"/>
              <a:t>”) during the 8-Week Period count towards PPP Loan forgiveness:</a:t>
            </a:r>
          </a:p>
          <a:p>
            <a:pPr marL="342900" indent="-342900">
              <a:buFont typeface="Arial" panose="020B0604020202020204" pitchFamily="34" charset="0"/>
              <a:buChar char="•"/>
            </a:pPr>
            <a:r>
              <a:rPr lang="en-US" sz="2000" dirty="0" smtClean="0"/>
              <a:t>Cash payments to W-2 U.S. employees , such as salary, bonus and tips ($15,385 per employee cap),</a:t>
            </a:r>
          </a:p>
          <a:p>
            <a:pPr marL="342900" indent="-342900">
              <a:buFont typeface="Arial" panose="020B0604020202020204" pitchFamily="34" charset="0"/>
              <a:buChar char="•"/>
            </a:pPr>
            <a:r>
              <a:rPr lang="en-US" sz="2000" dirty="0" smtClean="0"/>
              <a:t>W-2 employee benefits, such health </a:t>
            </a:r>
            <a:r>
              <a:rPr lang="en-US" sz="2000" dirty="0"/>
              <a:t>care </a:t>
            </a:r>
            <a:r>
              <a:rPr lang="en-US" sz="2000" dirty="0" smtClean="0"/>
              <a:t>expenses and retirement contributions (no cap),</a:t>
            </a:r>
          </a:p>
          <a:p>
            <a:pPr marL="342900" indent="-342900">
              <a:buFont typeface="Arial" panose="020B0604020202020204" pitchFamily="34" charset="0"/>
              <a:buChar char="•"/>
            </a:pPr>
            <a:r>
              <a:rPr lang="en-US" sz="2000" dirty="0" smtClean="0"/>
              <a:t>State payroll taxes, such as state unemployment insurance (no cap),</a:t>
            </a:r>
          </a:p>
          <a:p>
            <a:pPr marL="342900" indent="-342900">
              <a:buFont typeface="Arial" panose="020B0604020202020204" pitchFamily="34" charset="0"/>
              <a:buChar char="•"/>
            </a:pPr>
            <a:r>
              <a:rPr lang="en-US" sz="2000" dirty="0"/>
              <a:t>Rent </a:t>
            </a:r>
            <a:r>
              <a:rPr lang="en-US" sz="2000" dirty="0" smtClean="0"/>
              <a:t>on leases (real or personal property) dated before 2/15/20 (25% cap), </a:t>
            </a:r>
          </a:p>
          <a:p>
            <a:pPr marL="342900" indent="-342900">
              <a:buFont typeface="Arial" panose="020B0604020202020204" pitchFamily="34" charset="0"/>
              <a:buChar char="•"/>
            </a:pPr>
            <a:r>
              <a:rPr lang="en-US" sz="2000" dirty="0"/>
              <a:t>Utilities under service agreements </a:t>
            </a:r>
            <a:r>
              <a:rPr lang="en-US" sz="2000" dirty="0" smtClean="0"/>
              <a:t>dated before 2/15/20 </a:t>
            </a:r>
            <a:r>
              <a:rPr lang="en-US" sz="2000" dirty="0"/>
              <a:t>(25% cap</a:t>
            </a:r>
            <a:r>
              <a:rPr lang="en-US" sz="2000" dirty="0" smtClean="0"/>
              <a:t>), and</a:t>
            </a:r>
          </a:p>
          <a:p>
            <a:pPr marL="342900" indent="-342900">
              <a:buFont typeface="Arial" panose="020B0604020202020204" pitchFamily="34" charset="0"/>
              <a:buChar char="•"/>
            </a:pPr>
            <a:r>
              <a:rPr lang="en-US" sz="2000" dirty="0" smtClean="0"/>
              <a:t>Interest </a:t>
            </a:r>
            <a:r>
              <a:rPr lang="en-US" sz="2000" dirty="0"/>
              <a:t>on </a:t>
            </a:r>
            <a:r>
              <a:rPr lang="en-US" sz="2000" dirty="0" smtClean="0"/>
              <a:t>secured (real </a:t>
            </a:r>
            <a:r>
              <a:rPr lang="en-US" sz="2000" dirty="0"/>
              <a:t>or personal </a:t>
            </a:r>
            <a:r>
              <a:rPr lang="en-US" sz="2000" dirty="0" smtClean="0"/>
              <a:t>property) debt incurred </a:t>
            </a:r>
            <a:r>
              <a:rPr lang="en-US" sz="2000" dirty="0"/>
              <a:t>before </a:t>
            </a:r>
            <a:r>
              <a:rPr lang="en-US" sz="2000" dirty="0" smtClean="0">
                <a:solidFill>
                  <a:prstClr val="black"/>
                </a:solidFill>
              </a:rPr>
              <a:t>2/15/20 (25% cap)</a:t>
            </a:r>
            <a:r>
              <a:rPr lang="en-US" sz="2000" dirty="0" smtClean="0"/>
              <a:t>.</a:t>
            </a:r>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237742029"/>
      </p:ext>
    </p:extLst>
  </p:cSld>
  <p:clrMapOvr>
    <a:masterClrMapping/>
  </p:clrMapOvr>
  <p:transition advTm="20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Q11</a:t>
            </a:r>
            <a:r>
              <a:rPr lang="en-US" dirty="0" smtClean="0"/>
              <a:t>: Do lay-offs reduce PPP loan forgiveness?</a:t>
            </a:r>
            <a:endParaRPr lang="en-US" dirty="0"/>
          </a:p>
        </p:txBody>
      </p:sp>
      <p:sp>
        <p:nvSpPr>
          <p:cNvPr id="3" name="Content Placeholder 2"/>
          <p:cNvSpPr>
            <a:spLocks noGrp="1"/>
          </p:cNvSpPr>
          <p:nvPr>
            <p:ph idx="1"/>
          </p:nvPr>
        </p:nvSpPr>
        <p:spPr>
          <a:xfrm>
            <a:off x="367990" y="1906859"/>
            <a:ext cx="8323706" cy="4315521"/>
          </a:xfrm>
        </p:spPr>
        <p:txBody>
          <a:bodyPr/>
          <a:lstStyle/>
          <a:p>
            <a:r>
              <a:rPr lang="en-US" sz="2000" u="sng" dirty="0" smtClean="0"/>
              <a:t>A11</a:t>
            </a:r>
            <a:r>
              <a:rPr lang="en-US" sz="2000" dirty="0" smtClean="0"/>
              <a:t>:  Yes. </a:t>
            </a:r>
          </a:p>
          <a:p>
            <a:r>
              <a:rPr lang="en-US" sz="2000" dirty="0" smtClean="0"/>
              <a:t>Forgiveness Payments are scaled back in proportion to any workforce reduction (unless the borrower restores employment to pre-RIF levels by June 30, 2020).</a:t>
            </a:r>
          </a:p>
          <a:p>
            <a:r>
              <a:rPr lang="en-US" sz="2000" u="sng" dirty="0" smtClean="0"/>
              <a:t>Note</a:t>
            </a:r>
            <a:r>
              <a:rPr lang="en-US" sz="2000" dirty="0" smtClean="0"/>
              <a:t>: A borrower can terminate independent contractors without any reduction in Forgiveness Payments.</a:t>
            </a:r>
          </a:p>
        </p:txBody>
      </p:sp>
      <p:sp>
        <p:nvSpPr>
          <p:cNvPr id="4" name="Slide Number Placeholder 3"/>
          <p:cNvSpPr>
            <a:spLocks noGrp="1"/>
          </p:cNvSpPr>
          <p:nvPr>
            <p:ph type="sldNum" sz="quarter" idx="11"/>
          </p:nvPr>
        </p:nvSpPr>
        <p:spPr/>
        <p:txBody>
          <a:bodyPr/>
          <a:lstStyle/>
          <a:p>
            <a:fld id="{12427C9C-83A2-4F56-ACC9-22B05484EC3A}" type="slidenum">
              <a:rPr lang="en-US" smtClean="0"/>
              <a:pPr/>
              <a:t>13</a:t>
            </a:fld>
            <a:endParaRPr lang="en-US" dirty="0"/>
          </a:p>
        </p:txBody>
      </p:sp>
    </p:spTree>
    <p:extLst>
      <p:ext uri="{BB962C8B-B14F-4D97-AF65-F5344CB8AC3E}">
        <p14:creationId xmlns:p14="http://schemas.microsoft.com/office/powerpoint/2010/main" val="840117365"/>
      </p:ext>
    </p:extLst>
  </p:cSld>
  <p:clrMapOvr>
    <a:masterClrMapping/>
  </p:clrMapOvr>
  <p:transition advTm="20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Q12:  How do lay-offs reduce Forgiveness Payments?</a:t>
            </a:r>
            <a:endParaRPr lang="en-US" dirty="0"/>
          </a:p>
        </p:txBody>
      </p:sp>
      <p:sp>
        <p:nvSpPr>
          <p:cNvPr id="3" name="Content Placeholder 2"/>
          <p:cNvSpPr>
            <a:spLocks noGrp="1"/>
          </p:cNvSpPr>
          <p:nvPr>
            <p:ph idx="1"/>
          </p:nvPr>
        </p:nvSpPr>
        <p:spPr>
          <a:xfrm>
            <a:off x="367990" y="1940313"/>
            <a:ext cx="8323706" cy="4259766"/>
          </a:xfrm>
        </p:spPr>
        <p:txBody>
          <a:bodyPr/>
          <a:lstStyle/>
          <a:p>
            <a:r>
              <a:rPr lang="en-US" sz="2000" u="sng" dirty="0" smtClean="0"/>
              <a:t>A12</a:t>
            </a:r>
            <a:r>
              <a:rPr lang="en-US" sz="2000" dirty="0" smtClean="0"/>
              <a:t>:  Forgiveness Payments are reduced proportionately, by comparing (a) the average number of full-time equivalent employees during the 8-Week Period to (b) the average number of full-time equivalent employees during one of two alternative base periods (as chosen by the borrower, the 2/15 - 6/20/19 period or the 1/1 - 2/29/20 period).</a:t>
            </a:r>
          </a:p>
          <a:p>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pPr/>
              <a:t>14</a:t>
            </a:fld>
            <a:endParaRPr lang="en-US" dirty="0"/>
          </a:p>
        </p:txBody>
      </p:sp>
    </p:spTree>
    <p:extLst>
      <p:ext uri="{BB962C8B-B14F-4D97-AF65-F5344CB8AC3E}">
        <p14:creationId xmlns:p14="http://schemas.microsoft.com/office/powerpoint/2010/main" val="1743808407"/>
      </p:ext>
    </p:extLst>
  </p:cSld>
  <p:clrMapOvr>
    <a:masterClrMapping/>
  </p:clrMapOvr>
  <p:transition advTm="20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990" y="609600"/>
            <a:ext cx="8323706" cy="985024"/>
          </a:xfrm>
        </p:spPr>
        <p:txBody>
          <a:bodyPr/>
          <a:lstStyle/>
          <a:p>
            <a:r>
              <a:rPr lang="en-US" u="sng" dirty="0" smtClean="0"/>
              <a:t>Q13</a:t>
            </a:r>
            <a:r>
              <a:rPr lang="en-US" dirty="0" smtClean="0"/>
              <a:t>:  Who is a full-time equivalent employee (FTE)?</a:t>
            </a:r>
            <a:endParaRPr lang="en-US" dirty="0"/>
          </a:p>
        </p:txBody>
      </p:sp>
      <p:sp>
        <p:nvSpPr>
          <p:cNvPr id="3" name="Content Placeholder 2"/>
          <p:cNvSpPr>
            <a:spLocks noGrp="1"/>
          </p:cNvSpPr>
          <p:nvPr>
            <p:ph idx="1"/>
          </p:nvPr>
        </p:nvSpPr>
        <p:spPr>
          <a:xfrm>
            <a:off x="410147" y="1828800"/>
            <a:ext cx="8323706" cy="4360128"/>
          </a:xfrm>
        </p:spPr>
        <p:txBody>
          <a:bodyPr/>
          <a:lstStyle/>
          <a:p>
            <a:pPr marL="0" lvl="1" indent="0">
              <a:buNone/>
            </a:pPr>
            <a:r>
              <a:rPr lang="en-US" sz="2000" u="sng" dirty="0" smtClean="0"/>
              <a:t>A13</a:t>
            </a:r>
            <a:r>
              <a:rPr lang="en-US" sz="2000" dirty="0" smtClean="0"/>
              <a:t>:  Current guidance is unclear.   However, based on references to Internal Revenue Code Section 4980H in the CARES Act and until further guidance, the following employees should be treated as FTEs:</a:t>
            </a:r>
            <a:endParaRPr lang="en-US" sz="2000" dirty="0"/>
          </a:p>
          <a:p>
            <a:pPr lvl="1" indent="-457200">
              <a:buFont typeface="+mj-lt"/>
              <a:buAutoNum type="arabicPeriod"/>
            </a:pPr>
            <a:r>
              <a:rPr lang="en-US" sz="2000" dirty="0" smtClean="0"/>
              <a:t>For the 1/1 to 2/29/20 period, an employee employed for the entire period with more than </a:t>
            </a:r>
            <a:r>
              <a:rPr lang="en-US" sz="2000" dirty="0"/>
              <a:t>240 hours (8 weeks * 30 hours) </a:t>
            </a:r>
            <a:r>
              <a:rPr lang="en-US" sz="2000" dirty="0" smtClean="0"/>
              <a:t>or exempt, and</a:t>
            </a:r>
          </a:p>
          <a:p>
            <a:pPr lvl="1" indent="-457200">
              <a:buFont typeface="+mj-lt"/>
              <a:buAutoNum type="arabicPeriod"/>
            </a:pPr>
            <a:r>
              <a:rPr lang="en-US" sz="2000" dirty="0" smtClean="0"/>
              <a:t>For the 2/15 to 6/20/19 period, </a:t>
            </a:r>
            <a:r>
              <a:rPr lang="en-US" sz="2000" dirty="0"/>
              <a:t>an employee employed for the entire period with more than </a:t>
            </a:r>
            <a:r>
              <a:rPr lang="en-US" sz="2000" dirty="0" smtClean="0"/>
              <a:t>540 hours (18 </a:t>
            </a:r>
            <a:r>
              <a:rPr lang="en-US" sz="2000" dirty="0"/>
              <a:t>weeks * 30 hours) or </a:t>
            </a:r>
            <a:r>
              <a:rPr lang="en-US" sz="2000" dirty="0" smtClean="0"/>
              <a:t>exempt.</a:t>
            </a:r>
          </a:p>
          <a:p>
            <a:pPr marL="0" lvl="1" indent="0">
              <a:buNone/>
            </a:pPr>
            <a:r>
              <a:rPr lang="en-US" sz="2000" dirty="0" smtClean="0"/>
              <a:t>For an hourly part-timer, take hours </a:t>
            </a:r>
            <a:r>
              <a:rPr lang="en-US" sz="2000" dirty="0"/>
              <a:t>worked and divide by 240 or 540 depending on the time frame used. </a:t>
            </a:r>
            <a:endParaRPr lang="en-US" sz="2000" dirty="0" smtClean="0"/>
          </a:p>
          <a:p>
            <a:pPr marL="0" lvl="1" indent="0">
              <a:buNone/>
            </a:pPr>
            <a:r>
              <a:rPr lang="en-US" sz="2000" dirty="0" smtClean="0"/>
              <a:t>For an exempt employee, </a:t>
            </a:r>
            <a:r>
              <a:rPr lang="en-US" sz="2000" dirty="0"/>
              <a:t>divide the weeks </a:t>
            </a:r>
            <a:r>
              <a:rPr lang="en-US" sz="2000" dirty="0" smtClean="0"/>
              <a:t>worked </a:t>
            </a:r>
            <a:r>
              <a:rPr lang="en-US" sz="2000" dirty="0"/>
              <a:t>by the total weeks in the relevant time period. </a:t>
            </a:r>
          </a:p>
          <a:p>
            <a:endParaRPr lang="en-US" dirty="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755987630"/>
      </p:ext>
    </p:extLst>
  </p:cSld>
  <p:clrMapOvr>
    <a:masterClrMapping/>
  </p:clrMapOvr>
  <p:transition advTm="20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Q14</a:t>
            </a:r>
            <a:r>
              <a:rPr lang="en-US" dirty="0" smtClean="0"/>
              <a:t>:  Do wage decreases reduce Forgiveness Payments? </a:t>
            </a:r>
            <a:endParaRPr lang="en-US" dirty="0"/>
          </a:p>
        </p:txBody>
      </p:sp>
      <p:sp>
        <p:nvSpPr>
          <p:cNvPr id="3" name="Content Placeholder 2"/>
          <p:cNvSpPr>
            <a:spLocks noGrp="1"/>
          </p:cNvSpPr>
          <p:nvPr>
            <p:ph idx="1"/>
          </p:nvPr>
        </p:nvSpPr>
        <p:spPr>
          <a:xfrm>
            <a:off x="367990" y="1929161"/>
            <a:ext cx="8323706" cy="4248615"/>
          </a:xfrm>
        </p:spPr>
        <p:txBody>
          <a:bodyPr/>
          <a:lstStyle/>
          <a:p>
            <a:r>
              <a:rPr lang="en-US" sz="2000" u="sng" dirty="0" smtClean="0"/>
              <a:t>A14</a:t>
            </a:r>
            <a:r>
              <a:rPr lang="en-US" sz="2000" dirty="0" smtClean="0"/>
              <a:t>:  Yes. </a:t>
            </a:r>
          </a:p>
          <a:p>
            <a:r>
              <a:rPr lang="en-US" sz="2000" dirty="0" smtClean="0"/>
              <a:t>If an employee making $100,000 or less suffers a wage decrease of more than 25% during the 8-Week Period (as compared to the last full calendar quarter prior to the 8-Week Period), the excess wage reduction for the 8-Week Period reduces the amount of the Forgiveness Payments.</a:t>
            </a:r>
          </a:p>
          <a:p>
            <a:r>
              <a:rPr lang="en-US" sz="2000" u="sng" dirty="0" smtClean="0"/>
              <a:t>Note</a:t>
            </a:r>
            <a:r>
              <a:rPr lang="en-US" sz="2000" dirty="0" smtClean="0"/>
              <a:t>: Up to 25% of any wage reduction is “free” and does not reduce Forgiveness Payments (</a:t>
            </a:r>
            <a:r>
              <a:rPr lang="en-US" sz="2000" i="1" dirty="0" smtClean="0"/>
              <a:t>i.e.</a:t>
            </a:r>
            <a:r>
              <a:rPr lang="en-US" sz="2000" dirty="0" smtClean="0"/>
              <a:t>, no “first dollar” reduction). No wage reduction for a highly-compensated employee counts against Forgiveness Payments.</a:t>
            </a:r>
          </a:p>
        </p:txBody>
      </p:sp>
      <p:sp>
        <p:nvSpPr>
          <p:cNvPr id="4" name="Slide Number Placeholder 3"/>
          <p:cNvSpPr>
            <a:spLocks noGrp="1"/>
          </p:cNvSpPr>
          <p:nvPr>
            <p:ph type="sldNum" sz="quarter" idx="11"/>
          </p:nvPr>
        </p:nvSpPr>
        <p:spPr/>
        <p:txBody>
          <a:bodyPr/>
          <a:lstStyle/>
          <a:p>
            <a:fld id="{12427C9C-83A2-4F56-ACC9-22B05484EC3A}" type="slidenum">
              <a:rPr lang="en-US" smtClean="0"/>
              <a:pPr/>
              <a:t>16</a:t>
            </a:fld>
            <a:endParaRPr lang="en-US" dirty="0"/>
          </a:p>
        </p:txBody>
      </p:sp>
    </p:spTree>
    <p:extLst>
      <p:ext uri="{BB962C8B-B14F-4D97-AF65-F5344CB8AC3E}">
        <p14:creationId xmlns:p14="http://schemas.microsoft.com/office/powerpoint/2010/main" val="205699834"/>
      </p:ext>
    </p:extLst>
  </p:cSld>
  <p:clrMapOvr>
    <a:masterClrMapping/>
  </p:clrMapOvr>
  <p:transition advTm="20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Q15</a:t>
            </a:r>
            <a:r>
              <a:rPr lang="en-US" dirty="0" smtClean="0"/>
              <a:t>: Does employee hiring or restoring wages avoid loss of Forgiveness Payments?</a:t>
            </a:r>
            <a:endParaRPr lang="en-US" dirty="0"/>
          </a:p>
        </p:txBody>
      </p:sp>
      <p:sp>
        <p:nvSpPr>
          <p:cNvPr id="3" name="Content Placeholder 2"/>
          <p:cNvSpPr>
            <a:spLocks noGrp="1"/>
          </p:cNvSpPr>
          <p:nvPr>
            <p:ph idx="1"/>
          </p:nvPr>
        </p:nvSpPr>
        <p:spPr>
          <a:xfrm>
            <a:off x="367990" y="1828800"/>
            <a:ext cx="8323706" cy="4360127"/>
          </a:xfrm>
        </p:spPr>
        <p:txBody>
          <a:bodyPr/>
          <a:lstStyle/>
          <a:p>
            <a:r>
              <a:rPr lang="en-US" sz="2000" u="sng" dirty="0" smtClean="0"/>
              <a:t>A15</a:t>
            </a:r>
            <a:r>
              <a:rPr lang="en-US" sz="2000" dirty="0" smtClean="0"/>
              <a:t>:  Yes, if the employer restores headcount or the reduced wages by June 30, 2020, but only if the lay-offs or wage reductions occurred during period beginning on February 15, 2020, and ending on April 26, 2020.  </a:t>
            </a:r>
          </a:p>
          <a:p>
            <a:r>
              <a:rPr lang="en-US" sz="2000" dirty="0" smtClean="0"/>
              <a:t>There is no guidance on how long a borrower must retain re-hired employees or maintain wages to preserve loan forgiveness.</a:t>
            </a:r>
          </a:p>
          <a:p>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pPr/>
              <a:t>17</a:t>
            </a:fld>
            <a:endParaRPr lang="en-US" dirty="0"/>
          </a:p>
        </p:txBody>
      </p:sp>
    </p:spTree>
    <p:extLst>
      <p:ext uri="{BB962C8B-B14F-4D97-AF65-F5344CB8AC3E}">
        <p14:creationId xmlns:p14="http://schemas.microsoft.com/office/powerpoint/2010/main" val="1882502224"/>
      </p:ext>
    </p:extLst>
  </p:cSld>
  <p:clrMapOvr>
    <a:masterClrMapping/>
  </p:clrMapOvr>
  <p:transition advTm="20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Q16</a:t>
            </a:r>
            <a:r>
              <a:rPr lang="en-US" dirty="0" smtClean="0"/>
              <a:t>: What if a laid-off employee refuses to come back to work by June 30?</a:t>
            </a:r>
            <a:endParaRPr lang="en-US" dirty="0"/>
          </a:p>
        </p:txBody>
      </p:sp>
      <p:sp>
        <p:nvSpPr>
          <p:cNvPr id="3" name="Content Placeholder 2"/>
          <p:cNvSpPr>
            <a:spLocks noGrp="1"/>
          </p:cNvSpPr>
          <p:nvPr>
            <p:ph idx="1"/>
          </p:nvPr>
        </p:nvSpPr>
        <p:spPr>
          <a:xfrm>
            <a:off x="367990" y="1907116"/>
            <a:ext cx="8323706" cy="4251403"/>
          </a:xfrm>
        </p:spPr>
        <p:txBody>
          <a:bodyPr/>
          <a:lstStyle/>
          <a:p>
            <a:r>
              <a:rPr lang="en-US" sz="2000" u="sng" dirty="0" smtClean="0"/>
              <a:t>A16</a:t>
            </a:r>
            <a:r>
              <a:rPr lang="en-US" sz="2000" dirty="0" smtClean="0"/>
              <a:t>:  The SBA promises additional guidance excluding </a:t>
            </a:r>
            <a:r>
              <a:rPr lang="en-US" sz="2000" dirty="0"/>
              <a:t>laid-off employees whom the borrower offered to rehire (for the same salary/wages and same number of hours) from the </a:t>
            </a:r>
            <a:r>
              <a:rPr lang="en-US" sz="2000" dirty="0" smtClean="0"/>
              <a:t>headcount reduction rule.  The additional guidance will </a:t>
            </a:r>
            <a:r>
              <a:rPr lang="en-US" sz="2000" dirty="0"/>
              <a:t>specify that, to qualify for this exception, the borrower must have made a good faith, written offer of rehire, and the employee’s rejection of that offer must be documented by the borrower</a:t>
            </a:r>
            <a:r>
              <a:rPr lang="en-US" sz="2000" dirty="0" smtClean="0"/>
              <a:t>.</a:t>
            </a:r>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pPr/>
              <a:t>18</a:t>
            </a:fld>
            <a:endParaRPr lang="en-US" dirty="0"/>
          </a:p>
        </p:txBody>
      </p:sp>
    </p:spTree>
    <p:extLst>
      <p:ext uri="{BB962C8B-B14F-4D97-AF65-F5344CB8AC3E}">
        <p14:creationId xmlns:p14="http://schemas.microsoft.com/office/powerpoint/2010/main" val="1883289243"/>
      </p:ext>
    </p:extLst>
  </p:cSld>
  <p:clrMapOvr>
    <a:masterClrMapping/>
  </p:clrMapOvr>
  <p:transition advTm="20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990" y="609600"/>
            <a:ext cx="8323706" cy="985024"/>
          </a:xfrm>
        </p:spPr>
        <p:txBody>
          <a:bodyPr/>
          <a:lstStyle/>
          <a:p>
            <a:r>
              <a:rPr lang="en-US" u="sng" dirty="0" smtClean="0"/>
              <a:t>Q17</a:t>
            </a:r>
            <a:r>
              <a:rPr lang="en-US" dirty="0" smtClean="0"/>
              <a:t>:  Can I see a step-by-step application of the loan forgiveness calculation?</a:t>
            </a:r>
            <a:endParaRPr lang="en-US" dirty="0"/>
          </a:p>
        </p:txBody>
      </p:sp>
      <p:sp>
        <p:nvSpPr>
          <p:cNvPr id="3" name="Content Placeholder 2"/>
          <p:cNvSpPr>
            <a:spLocks noGrp="1"/>
          </p:cNvSpPr>
          <p:nvPr>
            <p:ph idx="1"/>
          </p:nvPr>
        </p:nvSpPr>
        <p:spPr>
          <a:xfrm>
            <a:off x="410147" y="1828799"/>
            <a:ext cx="8323706" cy="4505093"/>
          </a:xfrm>
        </p:spPr>
        <p:txBody>
          <a:bodyPr/>
          <a:lstStyle/>
          <a:p>
            <a:r>
              <a:rPr lang="en-US" sz="1800" u="sng" dirty="0" smtClean="0"/>
              <a:t>A17</a:t>
            </a:r>
            <a:r>
              <a:rPr lang="en-US" sz="1800" dirty="0" smtClean="0"/>
              <a:t>:  Sure.</a:t>
            </a:r>
          </a:p>
          <a:p>
            <a:r>
              <a:rPr lang="en-US" sz="1800" dirty="0" smtClean="0">
                <a:ea typeface="Calibri" panose="020F0502020204030204" pitchFamily="34" charset="0"/>
              </a:rPr>
              <a:t>Step 1: For the 8-Week Period, determine Forgiveness Payments (subject to caps).</a:t>
            </a:r>
          </a:p>
          <a:p>
            <a:r>
              <a:rPr lang="en-US" sz="1800" dirty="0" smtClean="0">
                <a:ea typeface="Calibri" panose="020F0502020204030204" pitchFamily="34" charset="0"/>
              </a:rPr>
              <a:t>Step 2: For either (a) 1/1 to 2/29/20 or (b) 2/15 to 6/30/19, calculate average FTEs. </a:t>
            </a:r>
            <a:r>
              <a:rPr lang="en-US" sz="1800" b="1" i="1" dirty="0" smtClean="0">
                <a:ea typeface="Calibri" panose="020F0502020204030204" pitchFamily="34" charset="0"/>
              </a:rPr>
              <a:t>Take the lower FTE result</a:t>
            </a:r>
            <a:r>
              <a:rPr lang="en-US" sz="1800" dirty="0" smtClean="0">
                <a:ea typeface="Calibri" panose="020F0502020204030204" pitchFamily="34" charset="0"/>
              </a:rPr>
              <a:t>. </a:t>
            </a:r>
          </a:p>
          <a:p>
            <a:r>
              <a:rPr lang="en-US" sz="1800" dirty="0" smtClean="0">
                <a:ea typeface="Calibri" panose="020F0502020204030204" pitchFamily="34" charset="0"/>
              </a:rPr>
              <a:t>Step 3: For 8-Week Period, calculate (a) average FTEs or (b) average FTEs under rehiring cure rule (in Q&amp;A-15).  </a:t>
            </a:r>
            <a:r>
              <a:rPr lang="en-US" sz="1800" b="1" i="1" dirty="0" smtClean="0">
                <a:ea typeface="Calibri" panose="020F0502020204030204" pitchFamily="34" charset="0"/>
              </a:rPr>
              <a:t>Take the higher FTE result.</a:t>
            </a:r>
          </a:p>
          <a:p>
            <a:r>
              <a:rPr lang="en-US" sz="1800" dirty="0" smtClean="0">
                <a:ea typeface="Calibri" panose="020F0502020204030204" pitchFamily="34" charset="0"/>
              </a:rPr>
              <a:t>Step 4: Divide Step 2 FTE result by Step 3 FTE result.</a:t>
            </a:r>
          </a:p>
          <a:p>
            <a:r>
              <a:rPr lang="en-US" sz="1800" dirty="0" smtClean="0">
                <a:ea typeface="Calibri" panose="020F0502020204030204" pitchFamily="34" charset="0"/>
              </a:rPr>
              <a:t>Step 5: Multiply Forgiveness Payments by Step 4 fraction.</a:t>
            </a:r>
          </a:p>
          <a:p>
            <a:r>
              <a:rPr lang="en-US" sz="1800" dirty="0" smtClean="0">
                <a:ea typeface="Calibri" panose="020F0502020204030204" pitchFamily="34" charset="0"/>
              </a:rPr>
              <a:t>Step 6: For employees employed during 8-Week Period, determine wage reduction amount in accordance with </a:t>
            </a:r>
            <a:r>
              <a:rPr lang="en-US" sz="1800" smtClean="0">
                <a:ea typeface="Calibri" panose="020F0502020204030204" pitchFamily="34" charset="0"/>
              </a:rPr>
              <a:t>Q&amp;A-14 and Q&amp;A-15.</a:t>
            </a:r>
            <a:endParaRPr lang="en-US" sz="1800" dirty="0" smtClean="0">
              <a:ea typeface="Calibri" panose="020F0502020204030204" pitchFamily="34" charset="0"/>
            </a:endParaRPr>
          </a:p>
          <a:p>
            <a:r>
              <a:rPr lang="en-US" sz="1800" dirty="0" smtClean="0">
                <a:ea typeface="Calibri" panose="020F0502020204030204" pitchFamily="34" charset="0"/>
              </a:rPr>
              <a:t>Step 7: Deduct Step 6 result from Step 5 result for net Forgiveness Payments.</a:t>
            </a:r>
          </a:p>
          <a:p>
            <a:r>
              <a:rPr lang="en-US" sz="1800" dirty="0" smtClean="0">
                <a:ea typeface="Calibri" panose="020F0502020204030204" pitchFamily="34" charset="0"/>
              </a:rPr>
              <a:t>Step 8:  Deduct Step 7 result from loan principal.  </a:t>
            </a:r>
            <a:r>
              <a:rPr lang="en-US" sz="1800" b="1" i="1" dirty="0" smtClean="0">
                <a:ea typeface="Calibri" panose="020F0502020204030204" pitchFamily="34" charset="0"/>
              </a:rPr>
              <a:t>Remaining principal must be repaid</a:t>
            </a:r>
            <a:r>
              <a:rPr lang="en-US" sz="1800" dirty="0" smtClean="0">
                <a:ea typeface="Calibri" panose="020F0502020204030204" pitchFamily="34" charset="0"/>
              </a:rPr>
              <a:t>.</a:t>
            </a:r>
            <a:endParaRPr lang="en-US" sz="1800" dirty="0">
              <a:ea typeface="Calibri" panose="020F0502020204030204" pitchFamily="34" charset="0"/>
            </a:endParaRPr>
          </a:p>
          <a:p>
            <a:endParaRPr lang="en-US" sz="2000" dirty="0"/>
          </a:p>
          <a:p>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3864339863"/>
      </p:ext>
    </p:extLst>
  </p:cSld>
  <p:clrMapOvr>
    <a:masterClrMapping/>
  </p:clrMapOvr>
  <p:transition advTm="2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Agenda</a:t>
            </a:r>
            <a:endParaRPr lang="en-US" dirty="0"/>
          </a:p>
        </p:txBody>
      </p:sp>
      <p:sp>
        <p:nvSpPr>
          <p:cNvPr id="3" name="Content Placeholder 2"/>
          <p:cNvSpPr>
            <a:spLocks noGrp="1"/>
          </p:cNvSpPr>
          <p:nvPr>
            <p:ph idx="1"/>
          </p:nvPr>
        </p:nvSpPr>
        <p:spPr/>
        <p:txBody>
          <a:bodyPr/>
          <a:lstStyle/>
          <a:p>
            <a:r>
              <a:rPr lang="en-US" sz="2000" dirty="0" smtClean="0"/>
              <a:t>Now that you’ve gotten your PPP loan, you need to start thinking about a whole new set of questions:</a:t>
            </a:r>
          </a:p>
          <a:p>
            <a:pPr lvl="1"/>
            <a:r>
              <a:rPr lang="en-US" sz="2000" dirty="0" smtClean="0"/>
              <a:t>What expenses can I pay with the PPP loan proceeds and how fast do I need to pay them?</a:t>
            </a:r>
          </a:p>
          <a:p>
            <a:pPr lvl="1"/>
            <a:r>
              <a:rPr lang="en-US" sz="2000" dirty="0" smtClean="0"/>
              <a:t>How do I maximize PPP loan forgiveness?</a:t>
            </a:r>
          </a:p>
          <a:p>
            <a:pPr lvl="1"/>
            <a:r>
              <a:rPr lang="en-US" sz="2000" dirty="0" smtClean="0"/>
              <a:t>What is the process for getting PPP loan forgiveness?</a:t>
            </a:r>
          </a:p>
          <a:p>
            <a:pPr lvl="1"/>
            <a:r>
              <a:rPr lang="en-US" sz="2000" dirty="0"/>
              <a:t>Are there any obligations in the </a:t>
            </a:r>
            <a:r>
              <a:rPr lang="en-US" sz="2000" dirty="0" smtClean="0"/>
              <a:t>PPP loan </a:t>
            </a:r>
            <a:r>
              <a:rPr lang="en-US" sz="2000" dirty="0"/>
              <a:t>documents that will affect my business</a:t>
            </a:r>
            <a:r>
              <a:rPr lang="en-US" sz="2000" dirty="0" smtClean="0"/>
              <a:t>?</a:t>
            </a:r>
          </a:p>
          <a:p>
            <a:pPr lvl="1"/>
            <a:r>
              <a:rPr lang="en-US" sz="2000" dirty="0" smtClean="0"/>
              <a:t>Will my PPP loan be subject to agency review?</a:t>
            </a:r>
          </a:p>
          <a:p>
            <a:pPr marL="0" lvl="1" indent="0">
              <a:buNone/>
            </a:pPr>
            <a:r>
              <a:rPr lang="en-US" sz="2000" u="sng" dirty="0" smtClean="0"/>
              <a:t>Note</a:t>
            </a:r>
            <a:r>
              <a:rPr lang="en-US" sz="2000" dirty="0" smtClean="0"/>
              <a:t>:  Many aspects of the PPP loan life cycle lack guidance or, even with guidance, remain ambiguous.   Where necessary, we have made judgment calls in the absence of clear guidance.  </a:t>
            </a:r>
          </a:p>
          <a:p>
            <a:pPr lvl="1"/>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pPr/>
              <a:t>2</a:t>
            </a:fld>
            <a:endParaRPr lang="en-US" dirty="0"/>
          </a:p>
        </p:txBody>
      </p:sp>
    </p:spTree>
    <p:extLst>
      <p:ext uri="{BB962C8B-B14F-4D97-AF65-F5344CB8AC3E}">
        <p14:creationId xmlns:p14="http://schemas.microsoft.com/office/powerpoint/2010/main" val="246464780"/>
      </p:ext>
    </p:extLst>
  </p:cSld>
  <p:clrMapOvr>
    <a:masterClrMapping/>
  </p:clrMapOvr>
  <p:transition advTm="20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990" y="609600"/>
            <a:ext cx="8323706" cy="985024"/>
          </a:xfrm>
        </p:spPr>
        <p:txBody>
          <a:bodyPr/>
          <a:lstStyle/>
          <a:p>
            <a:r>
              <a:rPr lang="en-US" u="sng" dirty="0" smtClean="0"/>
              <a:t>Q18</a:t>
            </a:r>
            <a:r>
              <a:rPr lang="en-US" dirty="0" smtClean="0"/>
              <a:t>:  What is the “loan forgiveness” process and how long does it take?</a:t>
            </a:r>
            <a:endParaRPr lang="en-US" dirty="0"/>
          </a:p>
        </p:txBody>
      </p:sp>
      <p:sp>
        <p:nvSpPr>
          <p:cNvPr id="3" name="Content Placeholder 2"/>
          <p:cNvSpPr>
            <a:spLocks noGrp="1"/>
          </p:cNvSpPr>
          <p:nvPr>
            <p:ph idx="1"/>
          </p:nvPr>
        </p:nvSpPr>
        <p:spPr>
          <a:xfrm>
            <a:off x="410147" y="1828800"/>
            <a:ext cx="8323706" cy="4360128"/>
          </a:xfrm>
        </p:spPr>
        <p:txBody>
          <a:bodyPr/>
          <a:lstStyle/>
          <a:p>
            <a:r>
              <a:rPr lang="en-US" sz="2000" u="sng" dirty="0" smtClean="0"/>
              <a:t>A18</a:t>
            </a:r>
            <a:r>
              <a:rPr lang="en-US" sz="2000" dirty="0" smtClean="0"/>
              <a:t>:  A borrower must submit an application for loan forgiveness to the lender. After reviewing the application, the lender forwards the loan forgiveness application to the SBA for final approval.</a:t>
            </a:r>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1190096443"/>
      </p:ext>
    </p:extLst>
  </p:cSld>
  <p:clrMapOvr>
    <a:masterClrMapping/>
  </p:clrMapOvr>
  <p:transition advTm="20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990" y="609600"/>
            <a:ext cx="8323706" cy="985024"/>
          </a:xfrm>
        </p:spPr>
        <p:txBody>
          <a:bodyPr/>
          <a:lstStyle/>
          <a:p>
            <a:r>
              <a:rPr lang="en-US" u="sng" dirty="0" smtClean="0"/>
              <a:t>Q19</a:t>
            </a:r>
            <a:r>
              <a:rPr lang="en-US" dirty="0" smtClean="0"/>
              <a:t>:  Do </a:t>
            </a:r>
            <a:r>
              <a:rPr lang="en-US" dirty="0"/>
              <a:t>the PPP loan documents put any restrictions on how I run my business</a:t>
            </a:r>
            <a:r>
              <a:rPr lang="en-US" dirty="0" smtClean="0"/>
              <a:t>?</a:t>
            </a:r>
            <a:endParaRPr lang="en-US" dirty="0"/>
          </a:p>
        </p:txBody>
      </p:sp>
      <p:sp>
        <p:nvSpPr>
          <p:cNvPr id="3" name="Content Placeholder 2"/>
          <p:cNvSpPr>
            <a:spLocks noGrp="1"/>
          </p:cNvSpPr>
          <p:nvPr>
            <p:ph idx="1"/>
          </p:nvPr>
        </p:nvSpPr>
        <p:spPr>
          <a:xfrm>
            <a:off x="410147" y="1828800"/>
            <a:ext cx="8323706" cy="4360128"/>
          </a:xfrm>
        </p:spPr>
        <p:txBody>
          <a:bodyPr/>
          <a:lstStyle/>
          <a:p>
            <a:r>
              <a:rPr lang="en-US" sz="2000" u="sng" dirty="0" smtClean="0"/>
              <a:t>A19</a:t>
            </a:r>
            <a:r>
              <a:rPr lang="en-US" sz="2000" dirty="0" smtClean="0"/>
              <a:t>:  Yes.  </a:t>
            </a:r>
          </a:p>
          <a:p>
            <a:r>
              <a:rPr lang="en-US" sz="2000" dirty="0" smtClean="0"/>
              <a:t>While a PPP loan remains outstanding, most loan documents prohibit the borrower from:</a:t>
            </a:r>
          </a:p>
          <a:p>
            <a:pPr marL="342900" indent="-342900">
              <a:buFont typeface="Arial" panose="020B0604020202020204" pitchFamily="34" charset="0"/>
              <a:buChar char="•"/>
            </a:pPr>
            <a:r>
              <a:rPr lang="en-US" sz="2000" dirty="0" smtClean="0"/>
              <a:t>Making any changes to its ownership </a:t>
            </a:r>
            <a:r>
              <a:rPr lang="en-US" sz="2000" dirty="0"/>
              <a:t>or business </a:t>
            </a:r>
            <a:r>
              <a:rPr lang="en-US" sz="2000" dirty="0" smtClean="0"/>
              <a:t>structure (including through a merger or other similar transaction),</a:t>
            </a:r>
          </a:p>
          <a:p>
            <a:pPr marL="342900" indent="-342900">
              <a:buFont typeface="Arial" panose="020B0604020202020204" pitchFamily="34" charset="0"/>
              <a:buChar char="•"/>
            </a:pPr>
            <a:r>
              <a:rPr lang="en-US" sz="2000" dirty="0" smtClean="0"/>
              <a:t>Making a distribution to an equity owner if the distribution would adversely </a:t>
            </a:r>
            <a:r>
              <a:rPr lang="en-US" sz="2000" dirty="0"/>
              <a:t>affect </a:t>
            </a:r>
            <a:r>
              <a:rPr lang="en-US" sz="2000" dirty="0" smtClean="0"/>
              <a:t>the borrower’s financial </a:t>
            </a:r>
            <a:r>
              <a:rPr lang="en-US" sz="2000" dirty="0"/>
              <a:t>condition, </a:t>
            </a:r>
            <a:r>
              <a:rPr lang="en-US" sz="2000" dirty="0" smtClean="0"/>
              <a:t>and </a:t>
            </a:r>
          </a:p>
          <a:p>
            <a:pPr marL="342900" indent="-342900">
              <a:buFont typeface="Arial" panose="020B0604020202020204" pitchFamily="34" charset="0"/>
              <a:buChar char="•"/>
            </a:pPr>
            <a:r>
              <a:rPr lang="en-US" sz="2000" dirty="0" smtClean="0"/>
              <a:t>Transferring (including </a:t>
            </a:r>
            <a:r>
              <a:rPr lang="en-US" sz="2000" dirty="0"/>
              <a:t>by pledge) or </a:t>
            </a:r>
            <a:r>
              <a:rPr lang="en-US" sz="2000" dirty="0" smtClean="0"/>
              <a:t>disposing of </a:t>
            </a:r>
            <a:r>
              <a:rPr lang="en-US" sz="2000" dirty="0"/>
              <a:t>any assets except in the ordinary course of </a:t>
            </a:r>
            <a:r>
              <a:rPr lang="en-US" sz="2000" dirty="0" smtClean="0"/>
              <a:t>business.</a:t>
            </a:r>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3378984990"/>
      </p:ext>
    </p:extLst>
  </p:cSld>
  <p:clrMapOvr>
    <a:masterClrMapping/>
  </p:clrMapOvr>
  <p:transition advTm="20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990" y="609600"/>
            <a:ext cx="8323706" cy="985024"/>
          </a:xfrm>
        </p:spPr>
        <p:txBody>
          <a:bodyPr/>
          <a:lstStyle/>
          <a:p>
            <a:r>
              <a:rPr lang="en-US" u="sng" dirty="0" smtClean="0"/>
              <a:t>Q20</a:t>
            </a:r>
            <a:r>
              <a:rPr lang="en-US" dirty="0" smtClean="0"/>
              <a:t>: How aggressively is the SBA reviewing PPP loans?</a:t>
            </a:r>
            <a:endParaRPr lang="en-US" dirty="0"/>
          </a:p>
        </p:txBody>
      </p:sp>
      <p:sp>
        <p:nvSpPr>
          <p:cNvPr id="3" name="Content Placeholder 2"/>
          <p:cNvSpPr>
            <a:spLocks noGrp="1"/>
          </p:cNvSpPr>
          <p:nvPr>
            <p:ph idx="1"/>
          </p:nvPr>
        </p:nvSpPr>
        <p:spPr>
          <a:xfrm>
            <a:off x="410147" y="1828800"/>
            <a:ext cx="8323706" cy="4360128"/>
          </a:xfrm>
        </p:spPr>
        <p:txBody>
          <a:bodyPr/>
          <a:lstStyle/>
          <a:p>
            <a:r>
              <a:rPr lang="en-US" sz="2000" u="sng" dirty="0" smtClean="0"/>
              <a:t>A20</a:t>
            </a:r>
            <a:r>
              <a:rPr lang="en-US" sz="2000" dirty="0" smtClean="0"/>
              <a:t>:  As part of the loan forgiveness process, the SBA has announced its intention to review every PPP loan over $2 million and says it will review smaller loans as appropriate.</a:t>
            </a:r>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1881778931"/>
      </p:ext>
    </p:extLst>
  </p:cSld>
  <p:clrMapOvr>
    <a:masterClrMapping/>
  </p:clrMapOvr>
  <p:transition advTm="20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694" y="1853784"/>
            <a:ext cx="8241991" cy="3616574"/>
          </a:xfrm>
        </p:spPr>
        <p:txBody>
          <a:bodyPr/>
          <a:lstStyle/>
          <a:p>
            <a:pPr algn="ctr"/>
            <a:r>
              <a:rPr lang="en-US" sz="2400" dirty="0" smtClean="0">
                <a:solidFill>
                  <a:schemeClr val="tx1"/>
                </a:solidFill>
              </a:rPr>
              <a:t>For further information please contact:</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Mark A. Limardo</a:t>
            </a:r>
            <a:br>
              <a:rPr lang="en-US" sz="2400" dirty="0" smtClean="0">
                <a:solidFill>
                  <a:schemeClr val="tx1"/>
                </a:solidFill>
              </a:rPr>
            </a:br>
            <a:r>
              <a:rPr lang="en-US" sz="2400" dirty="0" smtClean="0">
                <a:solidFill>
                  <a:schemeClr val="tx1"/>
                </a:solidFill>
                <a:hlinkClick r:id="rId2"/>
              </a:rPr>
              <a:t>mlimardo@olshanlaw.com</a:t>
            </a:r>
            <a:r>
              <a:rPr lang="en-US" sz="2400" dirty="0" smtClean="0">
                <a:solidFill>
                  <a:schemeClr val="tx1"/>
                </a:solidFill>
              </a:rPr>
              <a:t/>
            </a:r>
            <a:br>
              <a:rPr lang="en-US" sz="2400" dirty="0" smtClean="0">
                <a:solidFill>
                  <a:schemeClr val="tx1"/>
                </a:solidFill>
              </a:rPr>
            </a:br>
            <a:r>
              <a:rPr lang="en-US" sz="2400" dirty="0" smtClean="0">
                <a:solidFill>
                  <a:schemeClr val="tx1"/>
                </a:solidFill>
              </a:rPr>
              <a:t>212.451.2364</a:t>
            </a:r>
            <a:r>
              <a:rPr lang="en-US" dirty="0" smtClean="0"/>
              <a:t/>
            </a:r>
            <a:br>
              <a:rPr lang="en-US" dirty="0" smtClean="0"/>
            </a:br>
            <a:r>
              <a:rPr lang="en-US" dirty="0" smtClean="0"/>
              <a:t/>
            </a:r>
            <a:br>
              <a:rPr lang="en-US" dirty="0" smtClean="0"/>
            </a:br>
            <a:r>
              <a:rPr lang="en-US" sz="2400" dirty="0">
                <a:solidFill>
                  <a:schemeClr val="tx1"/>
                </a:solidFill>
              </a:rPr>
              <a:t>Michael J. Passarella</a:t>
            </a:r>
            <a:r>
              <a:rPr lang="en-US" dirty="0"/>
              <a:t/>
            </a:r>
            <a:br>
              <a:rPr lang="en-US" dirty="0"/>
            </a:br>
            <a:r>
              <a:rPr lang="en-US" sz="2400" dirty="0">
                <a:solidFill>
                  <a:schemeClr val="tx1"/>
                </a:solidFill>
                <a:hlinkClick r:id="rId3"/>
              </a:rPr>
              <a:t>mpassarella@olshanlaw.com</a:t>
            </a:r>
            <a:r>
              <a:rPr lang="en-US" dirty="0"/>
              <a:t/>
            </a:r>
            <a:br>
              <a:rPr lang="en-US" dirty="0"/>
            </a:br>
            <a:r>
              <a:rPr lang="en-US" sz="2400" dirty="0">
                <a:solidFill>
                  <a:schemeClr val="tx1"/>
                </a:solidFill>
              </a:rPr>
              <a:t>212.451.2322</a:t>
            </a:r>
            <a:r>
              <a:rPr lang="en-US" dirty="0"/>
              <a:t/>
            </a:r>
            <a:br>
              <a:rPr lang="en-US" dirty="0"/>
            </a:br>
            <a:endParaRPr lang="en-US" dirty="0"/>
          </a:p>
        </p:txBody>
      </p:sp>
      <p:sp>
        <p:nvSpPr>
          <p:cNvPr id="3" name="Slide Number Placeholder 2"/>
          <p:cNvSpPr>
            <a:spLocks noGrp="1"/>
          </p:cNvSpPr>
          <p:nvPr>
            <p:ph type="sldNum" sz="quarter" idx="11"/>
          </p:nvPr>
        </p:nvSpPr>
        <p:spPr/>
        <p:txBody>
          <a:bodyPr/>
          <a:lstStyle/>
          <a:p>
            <a:fld id="{12427C9C-83A2-4F56-ACC9-22B05484EC3A}" type="slidenum">
              <a:rPr lang="en-US" smtClean="0"/>
              <a:t>23</a:t>
            </a:fld>
            <a:endParaRPr lang="en-US" dirty="0"/>
          </a:p>
        </p:txBody>
      </p:sp>
      <p:sp>
        <p:nvSpPr>
          <p:cNvPr id="4" name="Subtitle 2"/>
          <p:cNvSpPr txBox="1">
            <a:spLocks/>
          </p:cNvSpPr>
          <p:nvPr/>
        </p:nvSpPr>
        <p:spPr>
          <a:xfrm>
            <a:off x="385011" y="4829026"/>
            <a:ext cx="3288631" cy="1315978"/>
          </a:xfrm>
          <a:prstGeom prst="rect">
            <a:avLst/>
          </a:prstGeom>
        </p:spPr>
        <p:txBody>
          <a:bodyPr/>
          <a:lstStyle>
            <a:lvl1pPr marL="0" indent="0" algn="l" rtl="0" eaLnBrk="1" fontAlgn="base" hangingPunct="1">
              <a:spcBef>
                <a:spcPts val="0"/>
              </a:spcBef>
              <a:spcAft>
                <a:spcPts val="1200"/>
              </a:spcAft>
              <a:buNone/>
              <a:defRPr sz="2400" baseline="0">
                <a:solidFill>
                  <a:schemeClr val="tx1"/>
                </a:solidFill>
                <a:latin typeface="Calibri" pitchFamily="34" charset="0"/>
                <a:ea typeface="+mn-ea"/>
                <a:cs typeface="+mn-cs"/>
              </a:defRPr>
            </a:lvl1pPr>
            <a:lvl2pPr marL="457200" indent="-222250" algn="l" rtl="0" eaLnBrk="1" fontAlgn="base" hangingPunct="1">
              <a:spcBef>
                <a:spcPts val="0"/>
              </a:spcBef>
              <a:spcAft>
                <a:spcPts val="1200"/>
              </a:spcAft>
              <a:buFont typeface="Arial" panose="020B0604020202020204" pitchFamily="34" charset="0"/>
              <a:buChar char="•"/>
              <a:defRPr sz="2400" baseline="0">
                <a:solidFill>
                  <a:schemeClr val="tx1"/>
                </a:solidFill>
                <a:latin typeface="Calibri" pitchFamily="34" charset="0"/>
              </a:defRPr>
            </a:lvl2pPr>
            <a:lvl3pPr marL="857250" indent="-171450" algn="l" rtl="0" eaLnBrk="1" fontAlgn="base" hangingPunct="1">
              <a:spcBef>
                <a:spcPts val="0"/>
              </a:spcBef>
              <a:spcAft>
                <a:spcPts val="1200"/>
              </a:spcAft>
              <a:buFont typeface="Courier New" panose="02070309020205020404" pitchFamily="49" charset="0"/>
              <a:buChar char="o"/>
              <a:defRPr sz="2400" baseline="0">
                <a:solidFill>
                  <a:schemeClr val="tx1"/>
                </a:solidFill>
                <a:latin typeface="Calibri" pitchFamily="34" charset="0"/>
              </a:defRPr>
            </a:lvl3pPr>
            <a:lvl4pPr marL="1200150" indent="-171450" algn="l" rtl="0" eaLnBrk="1" fontAlgn="base" hangingPunct="1">
              <a:spcBef>
                <a:spcPts val="0"/>
              </a:spcBef>
              <a:spcAft>
                <a:spcPts val="1200"/>
              </a:spcAft>
              <a:buChar char="–"/>
              <a:defRPr sz="2400" baseline="0">
                <a:solidFill>
                  <a:schemeClr val="tx1"/>
                </a:solidFill>
                <a:latin typeface="Calibri" pitchFamily="34" charset="0"/>
              </a:defRPr>
            </a:lvl4pPr>
            <a:lvl5pPr marL="1543050" indent="-171450" algn="l" rtl="0" eaLnBrk="1" fontAlgn="base" hangingPunct="1">
              <a:spcBef>
                <a:spcPts val="0"/>
              </a:spcBef>
              <a:spcAft>
                <a:spcPts val="1200"/>
              </a:spcAft>
              <a:buChar char="»"/>
              <a:defRPr sz="2400" baseline="0">
                <a:solidFill>
                  <a:schemeClr val="tx1"/>
                </a:solidFill>
                <a:latin typeface="Calibri" pitchFamily="34" charset="0"/>
              </a:defRPr>
            </a:lvl5pPr>
            <a:lvl6pPr marL="1885950" indent="-171450" algn="l" rtl="0" eaLnBrk="1" fontAlgn="base" hangingPunct="1">
              <a:spcBef>
                <a:spcPct val="20000"/>
              </a:spcBef>
              <a:spcAft>
                <a:spcPct val="0"/>
              </a:spcAft>
              <a:buChar char="»"/>
              <a:defRPr sz="1500">
                <a:solidFill>
                  <a:schemeClr val="tx1"/>
                </a:solidFill>
                <a:latin typeface="+mn-lt"/>
              </a:defRPr>
            </a:lvl6pPr>
            <a:lvl7pPr marL="2228850" indent="-171450" algn="l" rtl="0" eaLnBrk="1" fontAlgn="base" hangingPunct="1">
              <a:spcBef>
                <a:spcPct val="20000"/>
              </a:spcBef>
              <a:spcAft>
                <a:spcPct val="0"/>
              </a:spcAft>
              <a:buChar char="»"/>
              <a:defRPr sz="1500">
                <a:solidFill>
                  <a:schemeClr val="tx1"/>
                </a:solidFill>
                <a:latin typeface="+mn-lt"/>
              </a:defRPr>
            </a:lvl7pPr>
            <a:lvl8pPr marL="2571750" indent="-171450" algn="l" rtl="0" eaLnBrk="1" fontAlgn="base" hangingPunct="1">
              <a:spcBef>
                <a:spcPct val="20000"/>
              </a:spcBef>
              <a:spcAft>
                <a:spcPct val="0"/>
              </a:spcAft>
              <a:buChar char="»"/>
              <a:defRPr sz="1500">
                <a:solidFill>
                  <a:schemeClr val="tx1"/>
                </a:solidFill>
                <a:latin typeface="+mn-lt"/>
              </a:defRPr>
            </a:lvl8pPr>
            <a:lvl9pPr marL="2914650" indent="-171450" algn="l" rtl="0" eaLnBrk="1" fontAlgn="base" hangingPunct="1">
              <a:spcBef>
                <a:spcPct val="20000"/>
              </a:spcBef>
              <a:spcAft>
                <a:spcPct val="0"/>
              </a:spcAft>
              <a:buChar char="»"/>
              <a:defRPr sz="1500">
                <a:solidFill>
                  <a:schemeClr val="tx1"/>
                </a:solidFill>
                <a:latin typeface="+mn-lt"/>
              </a:defRPr>
            </a:lvl9pPr>
          </a:lstStyle>
          <a:p>
            <a:r>
              <a:rPr lang="en-US" sz="2000" kern="0" dirty="0" smtClean="0"/>
              <a:t/>
            </a:r>
            <a:br>
              <a:rPr lang="en-US" sz="2000" kern="0" dirty="0" smtClean="0"/>
            </a:br>
            <a:endParaRPr lang="en-US" sz="2000" kern="0" dirty="0" smtClean="0"/>
          </a:p>
        </p:txBody>
      </p:sp>
    </p:spTree>
    <p:extLst>
      <p:ext uri="{BB962C8B-B14F-4D97-AF65-F5344CB8AC3E}">
        <p14:creationId xmlns:p14="http://schemas.microsoft.com/office/powerpoint/2010/main" val="3684218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990" y="609600"/>
            <a:ext cx="8323706" cy="985024"/>
          </a:xfrm>
        </p:spPr>
        <p:txBody>
          <a:bodyPr/>
          <a:lstStyle/>
          <a:p>
            <a:r>
              <a:rPr lang="en-US" u="sng" dirty="0" smtClean="0"/>
              <a:t>Q1</a:t>
            </a:r>
            <a:r>
              <a:rPr lang="en-US" dirty="0" smtClean="0"/>
              <a:t>:  Now that I’ve gotten my PPP loan, what’s next?</a:t>
            </a:r>
            <a:endParaRPr lang="en-US" dirty="0"/>
          </a:p>
        </p:txBody>
      </p:sp>
      <p:sp>
        <p:nvSpPr>
          <p:cNvPr id="3" name="Content Placeholder 2"/>
          <p:cNvSpPr>
            <a:spLocks noGrp="1"/>
          </p:cNvSpPr>
          <p:nvPr>
            <p:ph idx="1"/>
          </p:nvPr>
        </p:nvSpPr>
        <p:spPr>
          <a:xfrm>
            <a:off x="410147" y="1763543"/>
            <a:ext cx="8323706" cy="4425384"/>
          </a:xfrm>
        </p:spPr>
        <p:txBody>
          <a:bodyPr/>
          <a:lstStyle/>
          <a:p>
            <a:r>
              <a:rPr lang="en-US" sz="2000" u="sng" dirty="0" smtClean="0"/>
              <a:t>A1</a:t>
            </a:r>
            <a:r>
              <a:rPr lang="en-US" sz="2000" dirty="0" smtClean="0"/>
              <a:t>:  PPP loan proceeds must be used to pay payroll and certain other qualifying costs (Permitted Payments as discussed in Q&amp;A-3) during the eight-week period beginning on the date on which the PPP loan is originated (the “</a:t>
            </a:r>
            <a:r>
              <a:rPr lang="en-US" sz="2000" b="1" i="1" dirty="0" smtClean="0"/>
              <a:t>8-Week Period</a:t>
            </a:r>
            <a:r>
              <a:rPr lang="en-US" sz="2000" dirty="0" smtClean="0"/>
              <a:t>”).</a:t>
            </a:r>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059448367"/>
      </p:ext>
    </p:extLst>
  </p:cSld>
  <p:clrMapOvr>
    <a:masterClrMapping/>
  </p:clrMapOvr>
  <p:transition advTm="20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990" y="609600"/>
            <a:ext cx="8323706" cy="985024"/>
          </a:xfrm>
        </p:spPr>
        <p:txBody>
          <a:bodyPr/>
          <a:lstStyle/>
          <a:p>
            <a:r>
              <a:rPr lang="en-US" u="sng" dirty="0" smtClean="0"/>
              <a:t>Q2</a:t>
            </a:r>
            <a:r>
              <a:rPr lang="en-US" dirty="0" smtClean="0"/>
              <a:t>:  Can I delay the start of the 8-Week Period by not signing the loan documents?</a:t>
            </a:r>
            <a:endParaRPr lang="en-US" dirty="0"/>
          </a:p>
        </p:txBody>
      </p:sp>
      <p:sp>
        <p:nvSpPr>
          <p:cNvPr id="3" name="Content Placeholder 2"/>
          <p:cNvSpPr>
            <a:spLocks noGrp="1"/>
          </p:cNvSpPr>
          <p:nvPr>
            <p:ph idx="1"/>
          </p:nvPr>
        </p:nvSpPr>
        <p:spPr>
          <a:xfrm>
            <a:off x="410147" y="1828800"/>
            <a:ext cx="8323706" cy="4360128"/>
          </a:xfrm>
        </p:spPr>
        <p:txBody>
          <a:bodyPr/>
          <a:lstStyle/>
          <a:p>
            <a:r>
              <a:rPr lang="en-US" sz="2000" u="sng" dirty="0" smtClean="0"/>
              <a:t>A2</a:t>
            </a:r>
            <a:r>
              <a:rPr lang="en-US" sz="2000" dirty="0" smtClean="0"/>
              <a:t>:  Not really.  </a:t>
            </a:r>
          </a:p>
          <a:p>
            <a:r>
              <a:rPr lang="en-US" sz="2000" dirty="0" smtClean="0"/>
              <a:t>A borrower must submit all required PPP loan </a:t>
            </a:r>
            <a:r>
              <a:rPr lang="en-US" sz="2000" dirty="0"/>
              <a:t>documentation within 20 days of </a:t>
            </a:r>
            <a:r>
              <a:rPr lang="en-US" sz="2000" dirty="0" smtClean="0"/>
              <a:t>PPP loan approval.  A lender must cancel a PPP loan </a:t>
            </a:r>
            <a:r>
              <a:rPr lang="en-US" sz="2000" dirty="0"/>
              <a:t>if </a:t>
            </a:r>
            <a:r>
              <a:rPr lang="en-US" sz="2000" dirty="0" smtClean="0"/>
              <a:t>the </a:t>
            </a:r>
            <a:r>
              <a:rPr lang="en-US" sz="2000" dirty="0"/>
              <a:t>required </a:t>
            </a:r>
            <a:r>
              <a:rPr lang="en-US" sz="2000" dirty="0" smtClean="0"/>
              <a:t>PPP loan documentation is not submitted within </a:t>
            </a:r>
            <a:r>
              <a:rPr lang="en-US" sz="2000" dirty="0"/>
              <a:t>the </a:t>
            </a:r>
            <a:r>
              <a:rPr lang="en-US" sz="2000" dirty="0" smtClean="0"/>
              <a:t>20-day </a:t>
            </a:r>
            <a:r>
              <a:rPr lang="en-US" sz="2000" dirty="0"/>
              <a:t>window. </a:t>
            </a:r>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615327113"/>
      </p:ext>
    </p:extLst>
  </p:cSld>
  <p:clrMapOvr>
    <a:masterClrMapping/>
  </p:clrMapOvr>
  <p:transition advTm="2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990" y="609600"/>
            <a:ext cx="8323706" cy="985024"/>
          </a:xfrm>
        </p:spPr>
        <p:txBody>
          <a:bodyPr/>
          <a:lstStyle/>
          <a:p>
            <a:r>
              <a:rPr lang="en-US" u="sng" dirty="0" smtClean="0"/>
              <a:t>Q3</a:t>
            </a:r>
            <a:r>
              <a:rPr lang="en-US" dirty="0" smtClean="0"/>
              <a:t>:  What </a:t>
            </a:r>
            <a:r>
              <a:rPr lang="en-US" dirty="0"/>
              <a:t>expenses can I pay with loan proceeds during the 8-Week Period</a:t>
            </a:r>
            <a:r>
              <a:rPr lang="en-US" dirty="0" smtClean="0"/>
              <a:t>?</a:t>
            </a:r>
            <a:endParaRPr lang="en-US" dirty="0"/>
          </a:p>
        </p:txBody>
      </p:sp>
      <p:sp>
        <p:nvSpPr>
          <p:cNvPr id="3" name="Content Placeholder 2"/>
          <p:cNvSpPr>
            <a:spLocks noGrp="1"/>
          </p:cNvSpPr>
          <p:nvPr>
            <p:ph idx="1"/>
          </p:nvPr>
        </p:nvSpPr>
        <p:spPr>
          <a:xfrm>
            <a:off x="410147" y="1828800"/>
            <a:ext cx="8323706" cy="4360128"/>
          </a:xfrm>
        </p:spPr>
        <p:txBody>
          <a:bodyPr/>
          <a:lstStyle/>
          <a:p>
            <a:r>
              <a:rPr lang="en-US" sz="2000" u="sng" dirty="0" smtClean="0"/>
              <a:t>A3</a:t>
            </a:r>
            <a:r>
              <a:rPr lang="en-US" sz="2000" dirty="0" smtClean="0"/>
              <a:t>:  During the 8-Week Period, PPP loan proceeds can be used to pay the following payments (the “</a:t>
            </a:r>
            <a:r>
              <a:rPr lang="en-US" sz="2000" b="1" i="1" dirty="0" smtClean="0"/>
              <a:t>Permitted Payments</a:t>
            </a:r>
            <a:r>
              <a:rPr lang="en-US" sz="2000" dirty="0" smtClean="0"/>
              <a:t>”):</a:t>
            </a:r>
          </a:p>
          <a:p>
            <a:pPr marL="342900" indent="-342900">
              <a:buFont typeface="Arial" panose="020B0604020202020204" pitchFamily="34" charset="0"/>
              <a:buChar char="•"/>
            </a:pPr>
            <a:r>
              <a:rPr lang="en-US" sz="2000" dirty="0" smtClean="0"/>
              <a:t>Cash compensation to W-2 employees (U.S. only), such as salary, bonus, severance, vacation and sick leave pay and tips ($15,385/employee cap),</a:t>
            </a:r>
          </a:p>
          <a:p>
            <a:pPr marL="342900" indent="-342900">
              <a:buFont typeface="Arial" panose="020B0604020202020204" pitchFamily="34" charset="0"/>
              <a:buChar char="•"/>
            </a:pPr>
            <a:r>
              <a:rPr lang="en-US" sz="2000" dirty="0" smtClean="0"/>
              <a:t>W-2 employee benefits, such as health </a:t>
            </a:r>
            <a:r>
              <a:rPr lang="en-US" sz="2000" dirty="0"/>
              <a:t>care </a:t>
            </a:r>
            <a:r>
              <a:rPr lang="en-US" sz="2000" dirty="0" smtClean="0"/>
              <a:t>expenses and retirement contributions (no cap),</a:t>
            </a:r>
          </a:p>
          <a:p>
            <a:pPr marL="342900" indent="-342900">
              <a:buFont typeface="Arial" panose="020B0604020202020204" pitchFamily="34" charset="0"/>
              <a:buChar char="•"/>
            </a:pPr>
            <a:r>
              <a:rPr lang="en-US" sz="2000" dirty="0" smtClean="0"/>
              <a:t>State payroll taxes, such as state unemployment insurance (no cap),</a:t>
            </a:r>
          </a:p>
          <a:p>
            <a:pPr marL="342900" indent="-342900">
              <a:buFont typeface="Arial" panose="020B0604020202020204" pitchFamily="34" charset="0"/>
              <a:buChar char="•"/>
            </a:pPr>
            <a:r>
              <a:rPr lang="en-US" sz="2000" dirty="0"/>
              <a:t>Rent </a:t>
            </a:r>
            <a:r>
              <a:rPr lang="en-US" sz="2000" dirty="0" smtClean="0"/>
              <a:t>on leases (real or personal property) (25% cap), </a:t>
            </a:r>
          </a:p>
          <a:p>
            <a:pPr marL="342900" indent="-342900">
              <a:buFont typeface="Arial" panose="020B0604020202020204" pitchFamily="34" charset="0"/>
              <a:buChar char="•"/>
            </a:pPr>
            <a:r>
              <a:rPr lang="en-US" sz="2000" dirty="0" smtClean="0"/>
              <a:t>Utilities (25% cap), and</a:t>
            </a:r>
          </a:p>
          <a:p>
            <a:pPr marL="342900" indent="-342900">
              <a:buFont typeface="Arial" panose="020B0604020202020204" pitchFamily="34" charset="0"/>
              <a:buChar char="•"/>
            </a:pPr>
            <a:r>
              <a:rPr lang="en-US" sz="2000" dirty="0" smtClean="0"/>
              <a:t>Interest </a:t>
            </a:r>
            <a:r>
              <a:rPr lang="en-US" sz="2000" dirty="0"/>
              <a:t>on </a:t>
            </a:r>
            <a:r>
              <a:rPr lang="en-US" sz="2000" dirty="0" smtClean="0"/>
              <a:t>any secured debt and any unsecured debt </a:t>
            </a:r>
            <a:r>
              <a:rPr lang="en-US" sz="2000" dirty="0"/>
              <a:t>incurred before </a:t>
            </a:r>
            <a:r>
              <a:rPr lang="en-US" sz="2000" dirty="0">
                <a:solidFill>
                  <a:prstClr val="black"/>
                </a:solidFill>
              </a:rPr>
              <a:t>2/15/20 </a:t>
            </a:r>
            <a:r>
              <a:rPr lang="en-US" sz="2000" dirty="0" smtClean="0">
                <a:solidFill>
                  <a:prstClr val="black"/>
                </a:solidFill>
              </a:rPr>
              <a:t>(25% cap).</a:t>
            </a:r>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496299157"/>
      </p:ext>
    </p:extLst>
  </p:cSld>
  <p:clrMapOvr>
    <a:masterClrMapping/>
  </p:clrMapOvr>
  <p:transition advTm="2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990" y="609600"/>
            <a:ext cx="8323706" cy="985024"/>
          </a:xfrm>
        </p:spPr>
        <p:txBody>
          <a:bodyPr/>
          <a:lstStyle/>
          <a:p>
            <a:r>
              <a:rPr lang="en-US" u="sng" dirty="0" smtClean="0"/>
              <a:t>Q4</a:t>
            </a:r>
            <a:r>
              <a:rPr lang="en-US" dirty="0" smtClean="0"/>
              <a:t>:  What happens if I can’t spend all loan proceeds on Permitted Payments during the 8-Week Period?</a:t>
            </a:r>
            <a:endParaRPr lang="en-US" dirty="0"/>
          </a:p>
        </p:txBody>
      </p:sp>
      <p:sp>
        <p:nvSpPr>
          <p:cNvPr id="3" name="Content Placeholder 2"/>
          <p:cNvSpPr>
            <a:spLocks noGrp="1"/>
          </p:cNvSpPr>
          <p:nvPr>
            <p:ph idx="1"/>
          </p:nvPr>
        </p:nvSpPr>
        <p:spPr>
          <a:xfrm>
            <a:off x="410147" y="1828800"/>
            <a:ext cx="8323706" cy="4360128"/>
          </a:xfrm>
        </p:spPr>
        <p:txBody>
          <a:bodyPr/>
          <a:lstStyle/>
          <a:p>
            <a:r>
              <a:rPr lang="en-US" sz="2000" u="sng" dirty="0" smtClean="0"/>
              <a:t>A4</a:t>
            </a:r>
            <a:r>
              <a:rPr lang="en-US" sz="2000" dirty="0" smtClean="0"/>
              <a:t>:  If </a:t>
            </a:r>
            <a:r>
              <a:rPr lang="en-US" sz="2000" dirty="0"/>
              <a:t>a borrower does not spend </a:t>
            </a:r>
            <a:r>
              <a:rPr lang="en-US" sz="2000" dirty="0" smtClean="0"/>
              <a:t>all PPP loan proceeds during </a:t>
            </a:r>
            <a:r>
              <a:rPr lang="en-US" sz="2000" dirty="0"/>
              <a:t>the 8-Week Period, </a:t>
            </a:r>
            <a:r>
              <a:rPr lang="en-US" sz="2000" dirty="0" smtClean="0"/>
              <a:t>current guidance indicates that the unspent proceeds cannot be used at all and </a:t>
            </a:r>
            <a:r>
              <a:rPr lang="en-US" sz="2000" dirty="0"/>
              <a:t>must be immediately repaid (and also does not count towards loan forgiveness</a:t>
            </a:r>
            <a:r>
              <a:rPr lang="en-US" sz="2000" dirty="0" smtClean="0"/>
              <a:t>).  We hope that the SBA will provide further guidance on this point.</a:t>
            </a:r>
            <a:endParaRPr lang="en-US" sz="2000" dirty="0"/>
          </a:p>
          <a:p>
            <a:r>
              <a:rPr lang="en-US" sz="2000" u="sng" dirty="0"/>
              <a:t>Note</a:t>
            </a:r>
            <a:r>
              <a:rPr lang="en-US" sz="2000" dirty="0"/>
              <a:t>:  </a:t>
            </a:r>
            <a:r>
              <a:rPr lang="en-US" sz="2000" dirty="0" smtClean="0"/>
              <a:t>Loan documents can differ on this point, with some treating the tardy expenditure of the loan proceeds as an unauthorized use while others allow the tardy use but reduce loan forgiveness by payments made after the 8-Week Period.  </a:t>
            </a:r>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701778495"/>
      </p:ext>
    </p:extLst>
  </p:cSld>
  <p:clrMapOvr>
    <a:masterClrMapping/>
  </p:clrMapOvr>
  <p:transition advTm="2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990" y="609600"/>
            <a:ext cx="8323706" cy="985024"/>
          </a:xfrm>
        </p:spPr>
        <p:txBody>
          <a:bodyPr/>
          <a:lstStyle/>
          <a:p>
            <a:r>
              <a:rPr lang="en-US" u="sng" dirty="0" smtClean="0"/>
              <a:t>Q5</a:t>
            </a:r>
            <a:r>
              <a:rPr lang="en-US" dirty="0" smtClean="0"/>
              <a:t>:  Is there a minimum amount I must use to pay Payroll Costs?</a:t>
            </a:r>
            <a:endParaRPr lang="en-US" dirty="0"/>
          </a:p>
        </p:txBody>
      </p:sp>
      <p:sp>
        <p:nvSpPr>
          <p:cNvPr id="3" name="Content Placeholder 2"/>
          <p:cNvSpPr>
            <a:spLocks noGrp="1"/>
          </p:cNvSpPr>
          <p:nvPr>
            <p:ph idx="1"/>
          </p:nvPr>
        </p:nvSpPr>
        <p:spPr>
          <a:xfrm>
            <a:off x="410147" y="1828800"/>
            <a:ext cx="8323706" cy="4360128"/>
          </a:xfrm>
        </p:spPr>
        <p:txBody>
          <a:bodyPr/>
          <a:lstStyle/>
          <a:p>
            <a:r>
              <a:rPr lang="en-US" sz="2000" u="sng" dirty="0" smtClean="0"/>
              <a:t>A5</a:t>
            </a:r>
            <a:r>
              <a:rPr lang="en-US" sz="2000" dirty="0" smtClean="0"/>
              <a:t>:  Yes.  Under SBA guidance, at least 75% of PPP loan proceeds must be used for “Payroll Costs.”  No more than 25% of a PPP loan may be used to pay rent, interest, and utilities.</a:t>
            </a:r>
          </a:p>
          <a:p>
            <a:r>
              <a:rPr lang="en-US" sz="2000" dirty="0" smtClean="0"/>
              <a:t>“</a:t>
            </a:r>
            <a:r>
              <a:rPr lang="en-US" sz="2000" b="1" i="1" dirty="0" smtClean="0"/>
              <a:t>Payroll Costs</a:t>
            </a:r>
            <a:r>
              <a:rPr lang="en-US" sz="2000" dirty="0" smtClean="0"/>
              <a:t>”  means cash compensation paid to U.S. employees (</a:t>
            </a:r>
            <a:r>
              <a:rPr lang="en-US" sz="2000" i="1" dirty="0" smtClean="0"/>
              <a:t>e.g., </a:t>
            </a:r>
            <a:r>
              <a:rPr lang="en-US" sz="2000" dirty="0" smtClean="0"/>
              <a:t>salary, commissions, and tips), leave-related pay (</a:t>
            </a:r>
            <a:r>
              <a:rPr lang="en-US" sz="2000" i="1" dirty="0" smtClean="0"/>
              <a:t>e.g.,  </a:t>
            </a:r>
            <a:r>
              <a:rPr lang="en-US" sz="2000" dirty="0" smtClean="0"/>
              <a:t>vacation and parental</a:t>
            </a:r>
            <a:r>
              <a:rPr lang="en-US" sz="2000" dirty="0"/>
              <a:t>, family, medical, or sick </a:t>
            </a:r>
            <a:r>
              <a:rPr lang="en-US" sz="2000" dirty="0" smtClean="0"/>
              <a:t>leave), severance, employee </a:t>
            </a:r>
            <a:r>
              <a:rPr lang="en-US" sz="2000" dirty="0"/>
              <a:t>benefits consisting of group health care </a:t>
            </a:r>
            <a:r>
              <a:rPr lang="en-US" sz="2000" dirty="0" smtClean="0"/>
              <a:t>coverage and retirement benefits, </a:t>
            </a:r>
            <a:r>
              <a:rPr lang="en-US" sz="2000" dirty="0" smtClean="0"/>
              <a:t>and </a:t>
            </a:r>
            <a:r>
              <a:rPr lang="en-US" sz="2000" dirty="0" smtClean="0"/>
              <a:t>state </a:t>
            </a:r>
            <a:r>
              <a:rPr lang="en-US" sz="2000" dirty="0"/>
              <a:t>and local </a:t>
            </a:r>
            <a:r>
              <a:rPr lang="en-US" sz="2000" dirty="0" smtClean="0"/>
              <a:t>employment </a:t>
            </a:r>
            <a:r>
              <a:rPr lang="en-US" sz="2000" dirty="0" smtClean="0"/>
              <a:t>taxes.</a:t>
            </a:r>
          </a:p>
          <a:p>
            <a:r>
              <a:rPr lang="en-US" sz="2000" u="sng" dirty="0" smtClean="0"/>
              <a:t>Note 1</a:t>
            </a:r>
            <a:r>
              <a:rPr lang="en-US" sz="2000" dirty="0" smtClean="0"/>
              <a:t>:  In determining Payroll Costs, the $15,385 per employee cap applies to cash compensation only (as noted in Q&amp;A-3), not employee benefits. </a:t>
            </a:r>
          </a:p>
          <a:p>
            <a:r>
              <a:rPr lang="en-US" sz="2000" u="sng" dirty="0" smtClean="0"/>
              <a:t>Note 2</a:t>
            </a:r>
            <a:r>
              <a:rPr lang="en-US" sz="2000" dirty="0" smtClean="0"/>
              <a:t>: Cash compensation exceeding the per-employee cap is excluded from Payroll Costs, resulting in a </a:t>
            </a:r>
            <a:r>
              <a:rPr lang="en-US" sz="2000" b="1" i="1" dirty="0" smtClean="0"/>
              <a:t>non-permitted use </a:t>
            </a:r>
            <a:r>
              <a:rPr lang="en-US" sz="2000" dirty="0" smtClean="0"/>
              <a:t>and loss of loan forgiveness.</a:t>
            </a:r>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410707079"/>
      </p:ext>
    </p:extLst>
  </p:cSld>
  <p:clrMapOvr>
    <a:masterClrMapping/>
  </p:clrMapOvr>
  <p:transition advTm="2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990" y="609600"/>
            <a:ext cx="8323706" cy="985024"/>
          </a:xfrm>
        </p:spPr>
        <p:txBody>
          <a:bodyPr/>
          <a:lstStyle/>
          <a:p>
            <a:r>
              <a:rPr lang="en-US" u="sng" dirty="0" smtClean="0"/>
              <a:t>Q6</a:t>
            </a:r>
            <a:r>
              <a:rPr lang="en-US" dirty="0" smtClean="0"/>
              <a:t>:  What happens if I can’t spend at least 75% of my loan proceeds on Payroll Costs?</a:t>
            </a:r>
            <a:endParaRPr lang="en-US" dirty="0"/>
          </a:p>
        </p:txBody>
      </p:sp>
      <p:sp>
        <p:nvSpPr>
          <p:cNvPr id="3" name="Content Placeholder 2"/>
          <p:cNvSpPr>
            <a:spLocks noGrp="1"/>
          </p:cNvSpPr>
          <p:nvPr>
            <p:ph idx="1"/>
          </p:nvPr>
        </p:nvSpPr>
        <p:spPr>
          <a:xfrm>
            <a:off x="410147" y="1828800"/>
            <a:ext cx="8323706" cy="4360128"/>
          </a:xfrm>
        </p:spPr>
        <p:txBody>
          <a:bodyPr/>
          <a:lstStyle/>
          <a:p>
            <a:r>
              <a:rPr lang="en-US" sz="2000" u="sng" dirty="0" smtClean="0"/>
              <a:t>A6</a:t>
            </a:r>
            <a:r>
              <a:rPr lang="en-US" sz="2000" dirty="0" smtClean="0"/>
              <a:t>:  If </a:t>
            </a:r>
            <a:r>
              <a:rPr lang="en-US" sz="2000" dirty="0"/>
              <a:t>a borrower does not spend the </a:t>
            </a:r>
            <a:r>
              <a:rPr lang="en-US" sz="2000" dirty="0" smtClean="0"/>
              <a:t>required 75% minimum on </a:t>
            </a:r>
            <a:r>
              <a:rPr lang="en-US" sz="2000" dirty="0"/>
              <a:t>Payroll </a:t>
            </a:r>
            <a:r>
              <a:rPr lang="en-US" sz="2000" dirty="0" smtClean="0"/>
              <a:t>Costs during the 8-Week Period, </a:t>
            </a:r>
            <a:r>
              <a:rPr lang="en-US" sz="2000" dirty="0"/>
              <a:t>the shortfall cannot be used for any other purpose and must be immediately </a:t>
            </a:r>
            <a:r>
              <a:rPr lang="en-US" sz="2000" dirty="0" smtClean="0"/>
              <a:t>repaid (and also does not count towards loan forgiveness) – another </a:t>
            </a:r>
            <a:r>
              <a:rPr lang="en-US" sz="2000" b="1" i="1" dirty="0"/>
              <a:t>non-permitted use </a:t>
            </a:r>
            <a:r>
              <a:rPr lang="en-US" sz="2000" dirty="0"/>
              <a:t>and loss of loan forgiveness</a:t>
            </a:r>
          </a:p>
          <a:p>
            <a:r>
              <a:rPr lang="en-US" sz="2000" u="sng" dirty="0" smtClean="0"/>
              <a:t>Note</a:t>
            </a:r>
            <a:r>
              <a:rPr lang="en-US" sz="2000" dirty="0" smtClean="0"/>
              <a:t>:  Many </a:t>
            </a:r>
            <a:r>
              <a:rPr lang="en-US" sz="2000" dirty="0"/>
              <a:t>loan documents do not properly reflect </a:t>
            </a:r>
            <a:r>
              <a:rPr lang="en-US" sz="2000" dirty="0" smtClean="0"/>
              <a:t>SBA </a:t>
            </a:r>
            <a:r>
              <a:rPr lang="en-US" sz="2000" dirty="0"/>
              <a:t>guidance on this required </a:t>
            </a:r>
            <a:r>
              <a:rPr lang="en-US" sz="2000" dirty="0" smtClean="0"/>
              <a:t>minimum use </a:t>
            </a:r>
            <a:r>
              <a:rPr lang="en-US" sz="2000" dirty="0"/>
              <a:t>of PPP loan </a:t>
            </a:r>
            <a:r>
              <a:rPr lang="en-US" sz="2000" dirty="0" smtClean="0"/>
              <a:t>proceeds for Payroll Costs.  </a:t>
            </a:r>
            <a:r>
              <a:rPr lang="en-US" sz="2000" dirty="0"/>
              <a:t>Instead, </a:t>
            </a:r>
            <a:r>
              <a:rPr lang="en-US" sz="2000" dirty="0" smtClean="0"/>
              <a:t>some loan documents </a:t>
            </a:r>
            <a:r>
              <a:rPr lang="en-US" sz="2000" dirty="0"/>
              <a:t>allow borrowers to use less </a:t>
            </a:r>
            <a:r>
              <a:rPr lang="en-US" sz="2000" dirty="0" smtClean="0"/>
              <a:t>than the required 75% (without </a:t>
            </a:r>
            <a:r>
              <a:rPr lang="en-US" sz="2000" dirty="0"/>
              <a:t>requiring </a:t>
            </a:r>
            <a:r>
              <a:rPr lang="en-US" sz="2000" dirty="0" smtClean="0"/>
              <a:t>repayment) </a:t>
            </a:r>
            <a:r>
              <a:rPr lang="en-US" sz="2000" dirty="0"/>
              <a:t>and </a:t>
            </a:r>
            <a:r>
              <a:rPr lang="en-US" sz="2000" dirty="0" smtClean="0"/>
              <a:t>reduce </a:t>
            </a:r>
            <a:r>
              <a:rPr lang="en-US" sz="2000" dirty="0"/>
              <a:t>loan forgiveness by the shortfall in Payroll Costs.</a:t>
            </a:r>
          </a:p>
          <a:p>
            <a:endParaRPr lang="en-US" dirty="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2818110786"/>
      </p:ext>
    </p:extLst>
  </p:cSld>
  <p:clrMapOvr>
    <a:masterClrMapping/>
  </p:clrMapOvr>
  <p:transition advTm="20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147" y="609600"/>
            <a:ext cx="8323706" cy="985024"/>
          </a:xfrm>
        </p:spPr>
        <p:txBody>
          <a:bodyPr/>
          <a:lstStyle/>
          <a:p>
            <a:r>
              <a:rPr lang="en-US" u="sng" dirty="0" smtClean="0"/>
              <a:t>Q7</a:t>
            </a:r>
            <a:r>
              <a:rPr lang="en-US" dirty="0" smtClean="0"/>
              <a:t>:  Are distributions to LLC members (or partners) treated as “Payroll Costs?”</a:t>
            </a:r>
            <a:endParaRPr lang="en-US" dirty="0"/>
          </a:p>
        </p:txBody>
      </p:sp>
      <p:sp>
        <p:nvSpPr>
          <p:cNvPr id="3" name="Content Placeholder 2"/>
          <p:cNvSpPr>
            <a:spLocks noGrp="1"/>
          </p:cNvSpPr>
          <p:nvPr>
            <p:ph idx="1"/>
          </p:nvPr>
        </p:nvSpPr>
        <p:spPr>
          <a:xfrm>
            <a:off x="410147" y="1817649"/>
            <a:ext cx="8323706" cy="4371278"/>
          </a:xfrm>
        </p:spPr>
        <p:txBody>
          <a:bodyPr/>
          <a:lstStyle/>
          <a:p>
            <a:r>
              <a:rPr lang="en-US" sz="2000" u="sng" dirty="0" smtClean="0"/>
              <a:t>A7</a:t>
            </a:r>
            <a:r>
              <a:rPr lang="en-US" sz="2000" dirty="0" smtClean="0"/>
              <a:t>:  Under current guidance, it appears that 92.35% of the net earnings from self-employment of an LLC member (or partner) should be treated in the same manner as Payroll Costs, including the application of the various income limitations and payment caps.</a:t>
            </a:r>
          </a:p>
          <a:p>
            <a:r>
              <a:rPr lang="en-US" sz="2000" dirty="0" smtClean="0"/>
              <a:t>S corporation dividends do not count as Payroll Costs.</a:t>
            </a:r>
          </a:p>
        </p:txBody>
      </p:sp>
      <p:sp>
        <p:nvSpPr>
          <p:cNvPr id="4" name="Slide Number Placeholder 3"/>
          <p:cNvSpPr>
            <a:spLocks noGrp="1"/>
          </p:cNvSpPr>
          <p:nvPr>
            <p:ph type="sldNum" sz="quarter" idx="11"/>
          </p:nvPr>
        </p:nvSpPr>
        <p:spPr/>
        <p:txBody>
          <a:bodyPr/>
          <a:lstStyle/>
          <a:p>
            <a:fld id="{12427C9C-83A2-4F56-ACC9-22B05484EC3A}" type="slidenum">
              <a:rPr lang="en-US" smtClean="0"/>
              <a:pPr/>
              <a:t>9</a:t>
            </a:fld>
            <a:endParaRPr lang="en-US" dirty="0"/>
          </a:p>
        </p:txBody>
      </p:sp>
    </p:spTree>
    <p:extLst>
      <p:ext uri="{BB962C8B-B14F-4D97-AF65-F5344CB8AC3E}">
        <p14:creationId xmlns:p14="http://schemas.microsoft.com/office/powerpoint/2010/main" val="30841986"/>
      </p:ext>
    </p:extLst>
  </p:cSld>
  <p:clrMapOvr>
    <a:masterClrMapping/>
  </p:clrMapOvr>
  <p:transition advTm="20000"/>
  <p:timing>
    <p:tnLst>
      <p:par>
        <p:cTn id="1" dur="indefinite" restart="never" nodeType="tmRoot"/>
      </p:par>
    </p:tnLst>
  </p:timing>
</p:sld>
</file>

<file path=ppt/theme/theme1.xml><?xml version="1.0" encoding="utf-8"?>
<a:theme xmlns:a="http://schemas.openxmlformats.org/drawingml/2006/main" name="Olshan Theme">
  <a:themeElements>
    <a:clrScheme name="OGFRW">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Olshan Theme</Template>
  <TotalTime>2194</TotalTime>
  <Words>2172</Words>
  <Application>Microsoft Office PowerPoint</Application>
  <PresentationFormat>On-screen Show (4:3)</PresentationFormat>
  <Paragraphs>121</Paragraphs>
  <Slides>23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Courier New</vt:lpstr>
      <vt:lpstr>Times New Roman</vt:lpstr>
      <vt:lpstr>Olshan Theme</vt:lpstr>
      <vt:lpstr>Living with a PPP Loan Staying in Compliance and Maximizing Forgiveness</vt:lpstr>
      <vt:lpstr>Program Agenda</vt:lpstr>
      <vt:lpstr>Q1:  Now that I’ve gotten my PPP loan, what’s next?</vt:lpstr>
      <vt:lpstr>Q2:  Can I delay the start of the 8-Week Period by not signing the loan documents?</vt:lpstr>
      <vt:lpstr>Q3:  What expenses can I pay with loan proceeds during the 8-Week Period?</vt:lpstr>
      <vt:lpstr>Q4:  What happens if I can’t spend all loan proceeds on Permitted Payments during the 8-Week Period?</vt:lpstr>
      <vt:lpstr>Q5:  Is there a minimum amount I must use to pay Payroll Costs?</vt:lpstr>
      <vt:lpstr>Q6:  What happens if I can’t spend at least 75% of my loan proceeds on Payroll Costs?</vt:lpstr>
      <vt:lpstr>Q7:  Are distributions to LLC members (or partners) treated as “Payroll Costs?”</vt:lpstr>
      <vt:lpstr>Q8:  Can I use PPP loan proceeds for Permitted Payments that are past due or not yet due?</vt:lpstr>
      <vt:lpstr>Q9: How does loan forgiveness work?</vt:lpstr>
      <vt:lpstr>Q10:  What expenses paid during the 8-Week Period count towards loan forgiveness?</vt:lpstr>
      <vt:lpstr>Q11: Do lay-offs reduce PPP loan forgiveness?</vt:lpstr>
      <vt:lpstr>Q12:  How do lay-offs reduce Forgiveness Payments?</vt:lpstr>
      <vt:lpstr>Q13:  Who is a full-time equivalent employee (FTE)?</vt:lpstr>
      <vt:lpstr>Q14:  Do wage decreases reduce Forgiveness Payments? </vt:lpstr>
      <vt:lpstr>Q15: Does employee hiring or restoring wages avoid loss of Forgiveness Payments?</vt:lpstr>
      <vt:lpstr>Q16: What if a laid-off employee refuses to come back to work by June 30?</vt:lpstr>
      <vt:lpstr>Q17:  Can I see a step-by-step application of the loan forgiveness calculation?</vt:lpstr>
      <vt:lpstr>Q18:  What is the “loan forgiveness” process and how long does it take?</vt:lpstr>
      <vt:lpstr>Q19:  Do the PPP loan documents put any restrictions on how I run my business?</vt:lpstr>
      <vt:lpstr>Q20: How aggressively is the SBA reviewing PPP loans?</vt:lpstr>
      <vt:lpstr>For further information please contact:  Mark A. Limardo mlimardo@olshanlaw.com 212.451.2364  Michael J. Passarella mpassarella@olshanlaw.com 212.451.2322 </vt:lpstr>
    </vt:vector>
  </TitlesOfParts>
  <Company>Olshan Frome Wolosky LLP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CARES Act – Tax Update</dc:title>
  <dc:creator>Aspis, Marc N.</dc:creator>
  <cp:lastModifiedBy>Limardo, Mark A.</cp:lastModifiedBy>
  <cp:revision>217</cp:revision>
  <dcterms:created xsi:type="dcterms:W3CDTF">2020-03-29T14:12:41Z</dcterms:created>
  <dcterms:modified xsi:type="dcterms:W3CDTF">2020-05-12T14:52:10Z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seDocID">
    <vt:bool>true</vt:bool>
  </property>
</Properties>
</file>