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31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rdo rodriguez" initials="gr" lastIdx="1" clrIdx="0">
    <p:extLst>
      <p:ext uri="{19B8F6BF-5375-455C-9EA6-DF929625EA0E}">
        <p15:presenceInfo xmlns:p15="http://schemas.microsoft.com/office/powerpoint/2012/main" userId="302bfeb84c327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A"/>
          </a:solidFill>
        </a:fill>
      </a:tcStyle>
    </a:wholeTbl>
    <a:band2H>
      <a:tcTxStyle/>
      <a:tcStyle>
        <a:tcBdr/>
        <a:fill>
          <a:solidFill>
            <a:srgbClr val="FAEC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0CD"/>
          </a:solidFill>
        </a:fill>
      </a:tcStyle>
    </a:wholeTbl>
    <a:band2H>
      <a:tcTxStyle/>
      <a:tcStyle>
        <a:tcBdr/>
        <a:fill>
          <a:solidFill>
            <a:srgbClr val="ED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FD9"/>
          </a:solidFill>
        </a:fill>
      </a:tcStyle>
    </a:wholeTbl>
    <a:band2H>
      <a:tcTxStyle/>
      <a:tcStyle>
        <a:tcBdr/>
        <a:fill>
          <a:solidFill>
            <a:srgbClr val="EEF0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14711-5698-4325-AEF0-FDFF8676B546}" type="doc">
      <dgm:prSet loTypeId="urn:microsoft.com/office/officeart/2005/8/layout/chevron1" loCatId="process" qsTypeId="urn:microsoft.com/office/officeart/2005/8/quickstyle/simple1" qsCatId="simple" csTypeId="urn:microsoft.com/office/officeart/2005/8/colors/accent1_2" csCatId="accent1" phldr="1"/>
      <dgm:spPr/>
    </dgm:pt>
    <dgm:pt modelId="{453F2332-43E2-4C0E-B56E-352AB461FC29}">
      <dgm:prSet phldrT="[Text]"/>
      <dgm:spPr/>
      <dgm:t>
        <a:bodyPr/>
        <a:lstStyle/>
        <a:p>
          <a:r>
            <a:rPr lang="en-US" dirty="0"/>
            <a:t>Suma de los </a:t>
          </a:r>
          <a:r>
            <a:rPr lang="en-US" dirty="0" err="1"/>
            <a:t>costos</a:t>
          </a:r>
          <a:r>
            <a:rPr lang="en-US" dirty="0"/>
            <a:t> de </a:t>
          </a:r>
          <a:r>
            <a:rPr lang="en-US" dirty="0" err="1"/>
            <a:t>nomina</a:t>
          </a:r>
          <a:endParaRPr lang="en-US" dirty="0"/>
        </a:p>
      </dgm:t>
    </dgm:pt>
    <dgm:pt modelId="{E1C204B5-52FE-4DFE-A3C9-55742187EA0C}" type="parTrans" cxnId="{BAE5E222-A59F-4F77-90CE-6B74B7D10728}">
      <dgm:prSet/>
      <dgm:spPr/>
      <dgm:t>
        <a:bodyPr/>
        <a:lstStyle/>
        <a:p>
          <a:endParaRPr lang="en-US"/>
        </a:p>
      </dgm:t>
    </dgm:pt>
    <dgm:pt modelId="{624DDC9F-2BAF-4174-942F-C98BD8E636C0}" type="sibTrans" cxnId="{BAE5E222-A59F-4F77-90CE-6B74B7D10728}">
      <dgm:prSet/>
      <dgm:spPr/>
      <dgm:t>
        <a:bodyPr/>
        <a:lstStyle/>
        <a:p>
          <a:endParaRPr lang="en-US"/>
        </a:p>
      </dgm:t>
    </dgm:pt>
    <dgm:pt modelId="{BD63F65D-F25B-4CAD-BFDB-2E2D413D09B2}">
      <dgm:prSet phldrT="[Text]"/>
      <dgm:spPr/>
      <dgm:t>
        <a:bodyPr/>
        <a:lstStyle/>
        <a:p>
          <a:r>
            <a:rPr lang="en-US" dirty="0"/>
            <a:t>Suma de los </a:t>
          </a:r>
          <a:r>
            <a:rPr lang="en-US" dirty="0" err="1"/>
            <a:t>costos</a:t>
          </a:r>
          <a:r>
            <a:rPr lang="en-US" dirty="0"/>
            <a:t> </a:t>
          </a:r>
          <a:r>
            <a:rPr lang="en-US" dirty="0" err="1"/>
            <a:t>excluidos</a:t>
          </a:r>
          <a:r>
            <a:rPr lang="en-US" dirty="0"/>
            <a:t> de </a:t>
          </a:r>
          <a:r>
            <a:rPr lang="en-US" dirty="0" err="1"/>
            <a:t>nomina</a:t>
          </a:r>
          <a:endParaRPr lang="en-US" dirty="0"/>
        </a:p>
      </dgm:t>
    </dgm:pt>
    <dgm:pt modelId="{B49BCEC8-B711-42DE-8596-C2DB74835A3E}" type="parTrans" cxnId="{C3936B59-E750-408E-91DF-2A29E375057F}">
      <dgm:prSet/>
      <dgm:spPr/>
      <dgm:t>
        <a:bodyPr/>
        <a:lstStyle/>
        <a:p>
          <a:endParaRPr lang="en-US"/>
        </a:p>
      </dgm:t>
    </dgm:pt>
    <dgm:pt modelId="{D5E3673A-9897-4613-9734-D2E83AFCA3FA}" type="sibTrans" cxnId="{C3936B59-E750-408E-91DF-2A29E375057F}">
      <dgm:prSet/>
      <dgm:spPr/>
      <dgm:t>
        <a:bodyPr/>
        <a:lstStyle/>
        <a:p>
          <a:endParaRPr lang="en-US"/>
        </a:p>
      </dgm:t>
    </dgm:pt>
    <dgm:pt modelId="{2E5B8D20-6DC1-4ABF-85B4-F960E0EEE615}">
      <dgm:prSet phldrT="[Text]"/>
      <dgm:spPr/>
      <dgm:t>
        <a:bodyPr/>
        <a:lstStyle/>
        <a:p>
          <a:r>
            <a:rPr lang="en-US" dirty="0" err="1"/>
            <a:t>Costos</a:t>
          </a:r>
          <a:r>
            <a:rPr lang="en-US" dirty="0"/>
            <a:t> de </a:t>
          </a:r>
          <a:r>
            <a:rPr lang="en-US" dirty="0" err="1"/>
            <a:t>nomina</a:t>
          </a:r>
          <a:endParaRPr lang="en-US" dirty="0"/>
        </a:p>
      </dgm:t>
    </dgm:pt>
    <dgm:pt modelId="{03576780-05C4-44DD-A21E-F5BF6B64A9EF}" type="parTrans" cxnId="{CE3782B6-39F6-494C-B483-1E872DFBC8FA}">
      <dgm:prSet/>
      <dgm:spPr/>
      <dgm:t>
        <a:bodyPr/>
        <a:lstStyle/>
        <a:p>
          <a:endParaRPr lang="en-US"/>
        </a:p>
      </dgm:t>
    </dgm:pt>
    <dgm:pt modelId="{8E5682EE-9211-4C48-A023-31A6322205E2}" type="sibTrans" cxnId="{CE3782B6-39F6-494C-B483-1E872DFBC8FA}">
      <dgm:prSet/>
      <dgm:spPr/>
      <dgm:t>
        <a:bodyPr/>
        <a:lstStyle/>
        <a:p>
          <a:endParaRPr lang="en-US"/>
        </a:p>
      </dgm:t>
    </dgm:pt>
    <dgm:pt modelId="{47CDFF76-B2EA-4813-BE14-505853E64674}" type="pres">
      <dgm:prSet presAssocID="{A5014711-5698-4325-AEF0-FDFF8676B546}" presName="Name0" presStyleCnt="0">
        <dgm:presLayoutVars>
          <dgm:dir/>
          <dgm:animLvl val="lvl"/>
          <dgm:resizeHandles val="exact"/>
        </dgm:presLayoutVars>
      </dgm:prSet>
      <dgm:spPr/>
    </dgm:pt>
    <dgm:pt modelId="{CF5CD1C1-A9E1-4E38-B44F-2AF85327B456}" type="pres">
      <dgm:prSet presAssocID="{453F2332-43E2-4C0E-B56E-352AB461FC29}" presName="parTxOnly" presStyleLbl="node1" presStyleIdx="0" presStyleCnt="3">
        <dgm:presLayoutVars>
          <dgm:chMax val="0"/>
          <dgm:chPref val="0"/>
          <dgm:bulletEnabled val="1"/>
        </dgm:presLayoutVars>
      </dgm:prSet>
      <dgm:spPr/>
    </dgm:pt>
    <dgm:pt modelId="{6EFA4977-1F50-4723-BDF3-BB7C2C422EDC}" type="pres">
      <dgm:prSet presAssocID="{624DDC9F-2BAF-4174-942F-C98BD8E636C0}" presName="parTxOnlySpace" presStyleCnt="0"/>
      <dgm:spPr/>
    </dgm:pt>
    <dgm:pt modelId="{DF714966-F993-46E4-87FD-76D3DED5BCC9}" type="pres">
      <dgm:prSet presAssocID="{BD63F65D-F25B-4CAD-BFDB-2E2D413D09B2}" presName="parTxOnly" presStyleLbl="node1" presStyleIdx="1" presStyleCnt="3">
        <dgm:presLayoutVars>
          <dgm:chMax val="0"/>
          <dgm:chPref val="0"/>
          <dgm:bulletEnabled val="1"/>
        </dgm:presLayoutVars>
      </dgm:prSet>
      <dgm:spPr/>
    </dgm:pt>
    <dgm:pt modelId="{81FA8FB8-373C-4561-A72B-D59ED5EA3652}" type="pres">
      <dgm:prSet presAssocID="{D5E3673A-9897-4613-9734-D2E83AFCA3FA}" presName="parTxOnlySpace" presStyleCnt="0"/>
      <dgm:spPr/>
    </dgm:pt>
    <dgm:pt modelId="{CD79E20A-DC56-457B-B4A3-8C0F98A65C09}" type="pres">
      <dgm:prSet presAssocID="{2E5B8D20-6DC1-4ABF-85B4-F960E0EEE615}" presName="parTxOnly" presStyleLbl="node1" presStyleIdx="2" presStyleCnt="3" custLinFactNeighborX="19496" custLinFactNeighborY="2824">
        <dgm:presLayoutVars>
          <dgm:chMax val="0"/>
          <dgm:chPref val="0"/>
          <dgm:bulletEnabled val="1"/>
        </dgm:presLayoutVars>
      </dgm:prSet>
      <dgm:spPr/>
    </dgm:pt>
  </dgm:ptLst>
  <dgm:cxnLst>
    <dgm:cxn modelId="{BAE5E222-A59F-4F77-90CE-6B74B7D10728}" srcId="{A5014711-5698-4325-AEF0-FDFF8676B546}" destId="{453F2332-43E2-4C0E-B56E-352AB461FC29}" srcOrd="0" destOrd="0" parTransId="{E1C204B5-52FE-4DFE-A3C9-55742187EA0C}" sibTransId="{624DDC9F-2BAF-4174-942F-C98BD8E636C0}"/>
    <dgm:cxn modelId="{C3775A65-D074-4956-9DC4-D153DE98694A}" type="presOf" srcId="{453F2332-43E2-4C0E-B56E-352AB461FC29}" destId="{CF5CD1C1-A9E1-4E38-B44F-2AF85327B456}" srcOrd="0" destOrd="0" presId="urn:microsoft.com/office/officeart/2005/8/layout/chevron1"/>
    <dgm:cxn modelId="{58BF734F-AAC0-456D-8F4C-9CCB94C7554C}" type="presOf" srcId="{2E5B8D20-6DC1-4ABF-85B4-F960E0EEE615}" destId="{CD79E20A-DC56-457B-B4A3-8C0F98A65C09}" srcOrd="0" destOrd="0" presId="urn:microsoft.com/office/officeart/2005/8/layout/chevron1"/>
    <dgm:cxn modelId="{C3936B59-E750-408E-91DF-2A29E375057F}" srcId="{A5014711-5698-4325-AEF0-FDFF8676B546}" destId="{BD63F65D-F25B-4CAD-BFDB-2E2D413D09B2}" srcOrd="1" destOrd="0" parTransId="{B49BCEC8-B711-42DE-8596-C2DB74835A3E}" sibTransId="{D5E3673A-9897-4613-9734-D2E83AFCA3FA}"/>
    <dgm:cxn modelId="{CE3782B6-39F6-494C-B483-1E872DFBC8FA}" srcId="{A5014711-5698-4325-AEF0-FDFF8676B546}" destId="{2E5B8D20-6DC1-4ABF-85B4-F960E0EEE615}" srcOrd="2" destOrd="0" parTransId="{03576780-05C4-44DD-A21E-F5BF6B64A9EF}" sibTransId="{8E5682EE-9211-4C48-A023-31A6322205E2}"/>
    <dgm:cxn modelId="{41BADEE6-0D28-4271-BC0E-AA26EADF0787}" type="presOf" srcId="{A5014711-5698-4325-AEF0-FDFF8676B546}" destId="{47CDFF76-B2EA-4813-BE14-505853E64674}" srcOrd="0" destOrd="0" presId="urn:microsoft.com/office/officeart/2005/8/layout/chevron1"/>
    <dgm:cxn modelId="{0D2EC3E8-B930-4D2F-AB53-27A92CC8FCE9}" type="presOf" srcId="{BD63F65D-F25B-4CAD-BFDB-2E2D413D09B2}" destId="{DF714966-F993-46E4-87FD-76D3DED5BCC9}" srcOrd="0" destOrd="0" presId="urn:microsoft.com/office/officeart/2005/8/layout/chevron1"/>
    <dgm:cxn modelId="{CDC98BB0-935A-42BC-8F47-683A9EB75344}" type="presParOf" srcId="{47CDFF76-B2EA-4813-BE14-505853E64674}" destId="{CF5CD1C1-A9E1-4E38-B44F-2AF85327B456}" srcOrd="0" destOrd="0" presId="urn:microsoft.com/office/officeart/2005/8/layout/chevron1"/>
    <dgm:cxn modelId="{E5EB5FFE-A87B-400B-AB39-C431BC67414D}" type="presParOf" srcId="{47CDFF76-B2EA-4813-BE14-505853E64674}" destId="{6EFA4977-1F50-4723-BDF3-BB7C2C422EDC}" srcOrd="1" destOrd="0" presId="urn:microsoft.com/office/officeart/2005/8/layout/chevron1"/>
    <dgm:cxn modelId="{C587D680-EF83-4B3B-840D-D8B894CC072C}" type="presParOf" srcId="{47CDFF76-B2EA-4813-BE14-505853E64674}" destId="{DF714966-F993-46E4-87FD-76D3DED5BCC9}" srcOrd="2" destOrd="0" presId="urn:microsoft.com/office/officeart/2005/8/layout/chevron1"/>
    <dgm:cxn modelId="{A2E6B44C-98F3-445B-BD94-63D182AAE647}" type="presParOf" srcId="{47CDFF76-B2EA-4813-BE14-505853E64674}" destId="{81FA8FB8-373C-4561-A72B-D59ED5EA3652}" srcOrd="3" destOrd="0" presId="urn:microsoft.com/office/officeart/2005/8/layout/chevron1"/>
    <dgm:cxn modelId="{CA9FA8CF-467A-45C1-A3F7-028F0A6441B1}" type="presParOf" srcId="{47CDFF76-B2EA-4813-BE14-505853E64674}" destId="{CD79E20A-DC56-457B-B4A3-8C0F98A65C0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CD1C1-A9E1-4E38-B44F-2AF85327B456}">
      <dsp:nvSpPr>
        <dsp:cNvPr id="0" name=""/>
        <dsp:cNvSpPr/>
      </dsp:nvSpPr>
      <dsp:spPr>
        <a:xfrm>
          <a:off x="2426" y="1512497"/>
          <a:ext cx="2956861" cy="11827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Suma de los </a:t>
          </a:r>
          <a:r>
            <a:rPr lang="en-US" sz="2100" kern="1200" dirty="0" err="1"/>
            <a:t>costos</a:t>
          </a:r>
          <a:r>
            <a:rPr lang="en-US" sz="2100" kern="1200" dirty="0"/>
            <a:t> de </a:t>
          </a:r>
          <a:r>
            <a:rPr lang="en-US" sz="2100" kern="1200" dirty="0" err="1"/>
            <a:t>nomina</a:t>
          </a:r>
          <a:endParaRPr lang="en-US" sz="2100" kern="1200" dirty="0"/>
        </a:p>
      </dsp:txBody>
      <dsp:txXfrm>
        <a:off x="593798" y="1512497"/>
        <a:ext cx="1774117" cy="1182744"/>
      </dsp:txXfrm>
    </dsp:sp>
    <dsp:sp modelId="{DF714966-F993-46E4-87FD-76D3DED5BCC9}">
      <dsp:nvSpPr>
        <dsp:cNvPr id="0" name=""/>
        <dsp:cNvSpPr/>
      </dsp:nvSpPr>
      <dsp:spPr>
        <a:xfrm>
          <a:off x="2663602" y="1512497"/>
          <a:ext cx="2956861" cy="11827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Suma de los </a:t>
          </a:r>
          <a:r>
            <a:rPr lang="en-US" sz="2100" kern="1200" dirty="0" err="1"/>
            <a:t>costos</a:t>
          </a:r>
          <a:r>
            <a:rPr lang="en-US" sz="2100" kern="1200" dirty="0"/>
            <a:t> </a:t>
          </a:r>
          <a:r>
            <a:rPr lang="en-US" sz="2100" kern="1200" dirty="0" err="1"/>
            <a:t>excluidos</a:t>
          </a:r>
          <a:r>
            <a:rPr lang="en-US" sz="2100" kern="1200" dirty="0"/>
            <a:t> de </a:t>
          </a:r>
          <a:r>
            <a:rPr lang="en-US" sz="2100" kern="1200" dirty="0" err="1"/>
            <a:t>nomina</a:t>
          </a:r>
          <a:endParaRPr lang="en-US" sz="2100" kern="1200" dirty="0"/>
        </a:p>
      </dsp:txBody>
      <dsp:txXfrm>
        <a:off x="3254974" y="1512497"/>
        <a:ext cx="1774117" cy="1182744"/>
      </dsp:txXfrm>
    </dsp:sp>
    <dsp:sp modelId="{CD79E20A-DC56-457B-B4A3-8C0F98A65C09}">
      <dsp:nvSpPr>
        <dsp:cNvPr id="0" name=""/>
        <dsp:cNvSpPr/>
      </dsp:nvSpPr>
      <dsp:spPr>
        <a:xfrm>
          <a:off x="5327204" y="1545898"/>
          <a:ext cx="2956861" cy="11827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err="1"/>
            <a:t>Costos</a:t>
          </a:r>
          <a:r>
            <a:rPr lang="en-US" sz="2100" kern="1200" dirty="0"/>
            <a:t> de </a:t>
          </a:r>
          <a:r>
            <a:rPr lang="en-US" sz="2100" kern="1200" dirty="0" err="1"/>
            <a:t>nomina</a:t>
          </a:r>
          <a:endParaRPr lang="en-US" sz="2100" kern="1200" dirty="0"/>
        </a:p>
      </dsp:txBody>
      <dsp:txXfrm>
        <a:off x="5918576" y="1545898"/>
        <a:ext cx="1774117" cy="11827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8620236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¿Está el Solicitante o cualquier propietario del Solicitante actualmente suspendido, excluido, propuesto para exclusión, declarado no elegible,</a:t>
            </a:r>
          </a:p>
          <a:p>
            <a:r>
              <a:rPr lang="es-ES" dirty="0"/>
              <a:t>excluido voluntariamente de la participación en esta transacción por cualquier departamento o agencia federal, o actualmente involucrado en cualquier</a:t>
            </a:r>
          </a:p>
          <a:p>
            <a:r>
              <a:rPr lang="es-ES" dirty="0"/>
              <a:t>¿bancarrota?</a:t>
            </a:r>
          </a:p>
          <a:p>
            <a:r>
              <a:rPr lang="es-ES" dirty="0"/>
              <a:t>2. ¿Ha obtenido el Solicitante, cualquier propietario del Solicitante, o cualquier negocio propiedad o controlado por alguno de ellos, alguna vez</a:t>
            </a:r>
          </a:p>
          <a:p>
            <a:r>
              <a:rPr lang="es-ES" dirty="0"/>
              <a:t>préstamo garantizado de la SBA o de cualquier otra agencia federal que actualmente está en mora o ha incumplido en los últimos 7 años y</a:t>
            </a:r>
          </a:p>
          <a:p>
            <a:r>
              <a:rPr lang="es-ES" dirty="0"/>
              <a:t>causó una pérdida al gobierno?</a:t>
            </a:r>
          </a:p>
          <a:p>
            <a:r>
              <a:rPr lang="es-ES" dirty="0"/>
              <a:t>3. ¿Es el Solicitante o cualquier propietario del Solicitante propietario de cualquier otro negocio, o tiene una administración común con cualquier otro</a:t>
            </a:r>
          </a:p>
          <a:p>
            <a:r>
              <a:rPr lang="es-ES" dirty="0"/>
              <a:t>¿negocio? En caso afirmativo, enumere todos esos negocios y describa la relación en una hoja separada identificada como anexo A.</a:t>
            </a:r>
          </a:p>
          <a:p>
            <a:r>
              <a:rPr lang="es-ES" dirty="0"/>
              <a:t>4. ¿Ha recibido el solicitante un préstamo por desastre por daños económicos de la SBA entre el 31 de enero de 2020 y el 3 de abril de 2020? En caso afirmativo,</a:t>
            </a:r>
          </a:p>
          <a:p>
            <a:r>
              <a:rPr lang="es-ES" dirty="0"/>
              <a:t>proporcionar detalles en una hoja separada identificada como anexo B.</a:t>
            </a:r>
            <a:endParaRPr lang="en-US" dirty="0"/>
          </a:p>
        </p:txBody>
      </p:sp>
    </p:spTree>
    <p:extLst>
      <p:ext uri="{BB962C8B-B14F-4D97-AF65-F5344CB8AC3E}">
        <p14:creationId xmlns:p14="http://schemas.microsoft.com/office/powerpoint/2010/main" val="230085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32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6"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37" name="Title Text"/>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Title Text</a:t>
            </a:r>
          </a:p>
        </p:txBody>
      </p:sp>
      <p:sp>
        <p:nvSpPr>
          <p:cNvPr id="38" name="Body Level One…"/>
          <p:cNvSpPr txBox="1">
            <a:spLocks noGrp="1"/>
          </p:cNvSpPr>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sz="2400" cap="all" spc="200">
                <a:solidFill>
                  <a:srgbClr val="637052"/>
                </a:solidFill>
                <a:latin typeface="Calibri Light"/>
                <a:ea typeface="Calibri Light"/>
                <a:cs typeface="Calibri Light"/>
                <a:sym typeface="Calibri Light"/>
              </a:defRPr>
            </a:lvl1pPr>
            <a:lvl2pPr marL="0" indent="457200">
              <a:buClrTx/>
              <a:buSzTx/>
              <a:buFontTx/>
              <a:buNone/>
              <a:defRPr sz="2400" cap="all" spc="200">
                <a:solidFill>
                  <a:srgbClr val="637052"/>
                </a:solidFill>
                <a:latin typeface="Calibri Light"/>
                <a:ea typeface="Calibri Light"/>
                <a:cs typeface="Calibri Light"/>
                <a:sym typeface="Calibri Light"/>
              </a:defRPr>
            </a:lvl2pPr>
            <a:lvl3pPr marL="0" indent="914400">
              <a:buClrTx/>
              <a:buSzTx/>
              <a:buFontTx/>
              <a:buNone/>
              <a:defRPr sz="2400" cap="all" spc="200">
                <a:solidFill>
                  <a:srgbClr val="637052"/>
                </a:solidFill>
                <a:latin typeface="Calibri Light"/>
                <a:ea typeface="Calibri Light"/>
                <a:cs typeface="Calibri Light"/>
                <a:sym typeface="Calibri Light"/>
              </a:defRPr>
            </a:lvl3pPr>
            <a:lvl4pPr marL="0" indent="1371600">
              <a:buClrTx/>
              <a:buSzTx/>
              <a:buFontTx/>
              <a:buNone/>
              <a:defRPr sz="2400" cap="all" spc="200">
                <a:solidFill>
                  <a:srgbClr val="637052"/>
                </a:solidFill>
                <a:latin typeface="Calibri Light"/>
                <a:ea typeface="Calibri Light"/>
                <a:cs typeface="Calibri Light"/>
                <a:sym typeface="Calibri Light"/>
              </a:defRPr>
            </a:lvl4pPr>
            <a:lvl5pPr marL="0" indent="1828800">
              <a:buClrTx/>
              <a:buSzTx/>
              <a:buFontTx/>
              <a:buNone/>
              <a:defRPr sz="2400" cap="all" spc="200">
                <a:solidFill>
                  <a:srgbClr val="637052"/>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39"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1097278" y="1845734"/>
            <a:ext cx="493776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637052"/>
                </a:solidFill>
              </a:defRPr>
            </a:lvl1pPr>
            <a:lvl2pPr marL="0" indent="457200">
              <a:buClrTx/>
              <a:buSzTx/>
              <a:buFontTx/>
              <a:buNone/>
              <a:defRPr cap="all">
                <a:solidFill>
                  <a:srgbClr val="637052"/>
                </a:solidFill>
              </a:defRPr>
            </a:lvl2pPr>
            <a:lvl3pPr marL="0" indent="914400">
              <a:buClrTx/>
              <a:buSzTx/>
              <a:buFontTx/>
              <a:buNone/>
              <a:defRPr cap="all">
                <a:solidFill>
                  <a:srgbClr val="637052"/>
                </a:solidFill>
              </a:defRPr>
            </a:lvl3pPr>
            <a:lvl4pPr marL="0" indent="1371600">
              <a:buClrTx/>
              <a:buSzTx/>
              <a:buFontTx/>
              <a:buNone/>
              <a:defRPr cap="all">
                <a:solidFill>
                  <a:srgbClr val="637052"/>
                </a:solidFill>
              </a:defRPr>
            </a:lvl4pPr>
            <a:lvl5pPr marL="0" indent="1828800">
              <a:buClrTx/>
              <a:buSzTx/>
              <a:buFontTx/>
              <a:buNone/>
              <a:defRPr cap="all">
                <a:solidFill>
                  <a:srgbClr val="637052"/>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13"/>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637052"/>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 name="Rectangle 4"/>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75" name="Rectangle 5"/>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Rectangle 7"/>
          <p:cNvSpPr/>
          <p:nvPr/>
        </p:nvSpPr>
        <p:spPr>
          <a:xfrm>
            <a:off x="15" y="0"/>
            <a:ext cx="4050793" cy="6858000"/>
          </a:xfrm>
          <a:prstGeom prst="rect">
            <a:avLst/>
          </a:prstGeom>
          <a:solidFill>
            <a:schemeClr val="accent2"/>
          </a:solidFill>
          <a:ln w="12700">
            <a:miter lim="400000"/>
          </a:ln>
        </p:spPr>
        <p:txBody>
          <a:bodyPr lIns="45719" rIns="45719"/>
          <a:lstStyle/>
          <a:p>
            <a:endParaRPr/>
          </a:p>
        </p:txBody>
      </p:sp>
      <p:sp>
        <p:nvSpPr>
          <p:cNvPr id="84" name="Rectangle 8"/>
          <p:cNvSpPr/>
          <p:nvPr/>
        </p:nvSpPr>
        <p:spPr>
          <a:xfrm>
            <a:off x="4040070" y="0"/>
            <a:ext cx="64009" cy="6858000"/>
          </a:xfrm>
          <a:prstGeom prst="rect">
            <a:avLst/>
          </a:prstGeom>
          <a:solidFill>
            <a:schemeClr val="accent1"/>
          </a:solidFill>
          <a:ln w="12700">
            <a:miter lim="400000"/>
          </a:ln>
        </p:spPr>
        <p:txBody>
          <a:bodyPr lIns="45719" rIns="45719"/>
          <a:lstStyle/>
          <a:p>
            <a:endParaRPr/>
          </a:p>
        </p:txBody>
      </p:sp>
      <p:sp>
        <p:nvSpPr>
          <p:cNvPr id="85"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86" name="Body Level One…"/>
          <p:cNvSpPr txBox="1">
            <a:spLocks noGrp="1"/>
          </p:cNvSpPr>
          <p:nvPr>
            <p:ph type="body" idx="1"/>
          </p:nvPr>
        </p:nvSpPr>
        <p:spPr>
          <a:xfrm>
            <a:off x="4800600" y="731519"/>
            <a:ext cx="6492241" cy="5257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Text Placeholder 3"/>
          <p:cNvSpPr>
            <a:spLocks noGrp="1"/>
          </p:cNvSpPr>
          <p:nvPr>
            <p:ph type="body" sz="quarter" idx="13"/>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endParaRPr/>
          </a:p>
        </p:txBody>
      </p:sp>
      <p:sp>
        <p:nvSpPr>
          <p:cNvPr id="88" name="Slide Number"/>
          <p:cNvSpPr txBox="1">
            <a:spLocks noGrp="1"/>
          </p:cNvSpPr>
          <p:nvPr>
            <p:ph type="sldNum" sz="quarter" idx="2"/>
          </p:nvPr>
        </p:nvSpPr>
        <p:spPr>
          <a:prstGeom prst="rect">
            <a:avLst/>
          </a:prstGeom>
        </p:spPr>
        <p:txBody>
          <a:bodyPr/>
          <a:lstStyle>
            <a:lvl1pPr>
              <a:defRPr>
                <a:solidFill>
                  <a:srgbClr val="637052"/>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5" name="Rectangle 7"/>
          <p:cNvSpPr/>
          <p:nvPr/>
        </p:nvSpPr>
        <p:spPr>
          <a:xfrm>
            <a:off x="0" y="4953000"/>
            <a:ext cx="12188825" cy="1905000"/>
          </a:xfrm>
          <a:prstGeom prst="rect">
            <a:avLst/>
          </a:prstGeom>
          <a:solidFill>
            <a:schemeClr val="accent2"/>
          </a:solidFill>
          <a:ln w="12700">
            <a:miter lim="400000"/>
          </a:ln>
        </p:spPr>
        <p:txBody>
          <a:bodyPr lIns="45719" rIns="45719"/>
          <a:lstStyle/>
          <a:p>
            <a:endParaRPr/>
          </a:p>
        </p:txBody>
      </p:sp>
      <p:sp>
        <p:nvSpPr>
          <p:cNvPr id="96" name="Rectangle 8"/>
          <p:cNvSpPr/>
          <p:nvPr/>
        </p:nvSpPr>
        <p:spPr>
          <a:xfrm>
            <a:off x="14" y="4915075"/>
            <a:ext cx="12188826" cy="64009"/>
          </a:xfrm>
          <a:prstGeom prst="rect">
            <a:avLst/>
          </a:prstGeom>
          <a:solidFill>
            <a:schemeClr val="accent1"/>
          </a:solidFill>
          <a:ln w="12700">
            <a:miter lim="400000"/>
          </a:ln>
        </p:spPr>
        <p:txBody>
          <a:bodyPr lIns="45719" rIns="45719"/>
          <a:lstStyle/>
          <a:p>
            <a:endParaRPr/>
          </a:p>
        </p:txBody>
      </p:sp>
      <p:sp>
        <p:nvSpPr>
          <p:cNvPr id="97" name="Title Text"/>
          <p:cNvSpPr txBox="1">
            <a:spLocks noGrp="1"/>
          </p:cNvSpPr>
          <p:nvPr>
            <p:ph type="title"/>
          </p:nvPr>
        </p:nvSpPr>
        <p:spPr>
          <a:xfrm>
            <a:off x="1097280" y="5074920"/>
            <a:ext cx="10113265" cy="822961"/>
          </a:xfrm>
          <a:prstGeom prst="rect">
            <a:avLst/>
          </a:prstGeom>
        </p:spPr>
        <p:txBody>
          <a:bodyPr lIns="0" tIns="0" rIns="0" bIns="0"/>
          <a:lstStyle>
            <a:lvl1pPr>
              <a:defRPr sz="3600">
                <a:solidFill>
                  <a:srgbClr val="FFFFFF"/>
                </a:solidFill>
              </a:defRPr>
            </a:lvl1pPr>
          </a:lstStyle>
          <a:p>
            <a:r>
              <a:t>Title Text</a:t>
            </a:r>
          </a:p>
        </p:txBody>
      </p:sp>
      <p:sp>
        <p:nvSpPr>
          <p:cNvPr id="98" name="Picture Placeholder 2"/>
          <p:cNvSpPr>
            <a:spLocks noGrp="1"/>
          </p:cNvSpPr>
          <p:nvPr>
            <p:ph type="pic" idx="13"/>
          </p:nvPr>
        </p:nvSpPr>
        <p:spPr>
          <a:xfrm>
            <a:off x="14" y="0"/>
            <a:ext cx="12191987" cy="4915076"/>
          </a:xfrm>
          <a:prstGeom prst="rect">
            <a:avLst/>
          </a:prstGeom>
        </p:spPr>
        <p:txBody>
          <a:bodyPr lIns="91439" tIns="45719" rIns="91439" bIns="45719">
            <a:noAutofit/>
          </a:bodyPr>
          <a:lstStyle/>
          <a:p>
            <a:endParaRPr/>
          </a:p>
        </p:txBody>
      </p:sp>
      <p:sp>
        <p:nvSpPr>
          <p:cNvPr id="99" name="Body Level One…"/>
          <p:cNvSpPr txBox="1">
            <a:spLocks noGrp="1"/>
          </p:cNvSpPr>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838200" y="365125"/>
            <a:ext cx="10515600" cy="1325563"/>
          </a:xfrm>
          <a:prstGeom prst="rect">
            <a:avLst/>
          </a:prstGeom>
        </p:spPr>
        <p:txBody>
          <a:bodyPr anchor="ctr"/>
          <a:lstStyle>
            <a:lvl1pPr>
              <a:lnSpc>
                <a:spcPct val="90000"/>
              </a:lnSpc>
              <a:defRPr sz="4400" spc="0">
                <a:solidFill>
                  <a:srgbClr val="000000"/>
                </a:solidFill>
              </a:defRPr>
            </a:lvl1pPr>
          </a:lstStyle>
          <a:p>
            <a:r>
              <a:t>Title Text</a:t>
            </a:r>
          </a:p>
        </p:txBody>
      </p:sp>
      <p:sp>
        <p:nvSpPr>
          <p:cNvPr id="108" name="Body Level One…"/>
          <p:cNvSpPr txBox="1">
            <a:spLocks noGrp="1"/>
          </p:cNvSpPr>
          <p:nvPr>
            <p:ph type="body" idx="1"/>
          </p:nvPr>
        </p:nvSpPr>
        <p:spPr>
          <a:xfrm>
            <a:off x="838200" y="1825625"/>
            <a:ext cx="10515600" cy="4351338"/>
          </a:xfrm>
          <a:prstGeom prst="rect">
            <a:avLst/>
          </a:prstGeom>
        </p:spPr>
        <p:txBody>
          <a:bodyPr lIns="45719" tIns="45719" rIns="45719" bIns="45719"/>
          <a:lstStyle>
            <a:lvl1pPr marL="228600" indent="-228600">
              <a:spcBef>
                <a:spcPts val="1000"/>
              </a:spcBef>
              <a:buClrTx/>
              <a:buFont typeface="Arial"/>
              <a:buChar char="•"/>
              <a:defRPr sz="2800">
                <a:solidFill>
                  <a:srgbClr val="000000"/>
                </a:solidFill>
              </a:defRPr>
            </a:lvl1pPr>
            <a:lvl2pPr marL="723900" indent="-266700">
              <a:spcBef>
                <a:spcPts val="1000"/>
              </a:spcBef>
              <a:buClrTx/>
              <a:buFont typeface="Arial"/>
              <a:buChar char="•"/>
              <a:defRPr sz="2800">
                <a:solidFill>
                  <a:srgbClr val="000000"/>
                </a:solidFill>
              </a:defRPr>
            </a:lvl2pPr>
            <a:lvl3pPr marL="1234439" indent="-320039">
              <a:spcBef>
                <a:spcPts val="1000"/>
              </a:spcBef>
              <a:buClrTx/>
              <a:buFont typeface="Arial"/>
              <a:buChar char="•"/>
              <a:defRPr sz="2800">
                <a:solidFill>
                  <a:srgbClr val="000000"/>
                </a:solidFill>
              </a:defRPr>
            </a:lvl3pPr>
            <a:lvl4pPr marL="1727200" indent="-355600">
              <a:spcBef>
                <a:spcPts val="1000"/>
              </a:spcBef>
              <a:buClrTx/>
              <a:buFont typeface="Arial"/>
              <a:buChar char="•"/>
              <a:defRPr sz="2800">
                <a:solidFill>
                  <a:srgbClr val="000000"/>
                </a:solidFill>
              </a:defRPr>
            </a:lvl4pPr>
            <a:lvl5pPr marL="2184400" indent="-355600">
              <a:spcBef>
                <a:spcPts val="1000"/>
              </a:spcBef>
              <a:buClrTx/>
              <a:buFont typeface="Arial"/>
              <a:buChar char="•"/>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1095176" y="6414760"/>
            <a:ext cx="258624" cy="248305"/>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 y="6400800"/>
            <a:ext cx="12192001" cy="457200"/>
          </a:xfrm>
          <a:prstGeom prst="rect">
            <a:avLst/>
          </a:prstGeom>
          <a:solidFill>
            <a:schemeClr val="accent2"/>
          </a:solidFill>
          <a:ln w="12700">
            <a:miter lim="400000"/>
          </a:ln>
        </p:spPr>
        <p:txBody>
          <a:bodyPr lIns="45719" rIns="45719"/>
          <a:lstStyle/>
          <a:p>
            <a:endParaRPr/>
          </a:p>
        </p:txBody>
      </p:sp>
      <p:sp>
        <p:nvSpPr>
          <p:cNvPr id="3" name="Rectangle 8"/>
          <p:cNvSpPr/>
          <p:nvPr/>
        </p:nvSpPr>
        <p:spPr>
          <a:xfrm>
            <a:off x="-1" y="6334316"/>
            <a:ext cx="12192003" cy="65999"/>
          </a:xfrm>
          <a:prstGeom prst="rect">
            <a:avLst/>
          </a:prstGeom>
          <a:solidFill>
            <a:schemeClr val="accent1"/>
          </a:solidFill>
          <a:ln w="12700">
            <a:miter lim="400000"/>
          </a:ln>
        </p:spPr>
        <p:txBody>
          <a:bodyPr lIns="45719" rIns="45719"/>
          <a:lstStyle/>
          <a:p>
            <a:endParaRPr/>
          </a:p>
        </p:txBody>
      </p:sp>
      <p:sp>
        <p:nvSpPr>
          <p:cNvPr id="4"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5" name="Title Text"/>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979606" y="6528092"/>
            <a:ext cx="232878" cy="228512"/>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sz="2000" b="0" i="0" u="none" strike="noStrike" cap="none" spc="0" baseline="0">
          <a:solidFill>
            <a:srgbClr val="404040"/>
          </a:solidFill>
          <a:uFillTx/>
          <a:latin typeface="+mj-lt"/>
          <a:ea typeface="+mj-ea"/>
          <a:cs typeface="+mj-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ba.gov/document/sba-form--paycheck-protection-program-borrower-application-for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ba.gov/sites/default/files/2020-04/Affiliation%20rules%20overview%20%28for%20public%29%20v2.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sba.gov/local-assistance/find/?q=new%20york&amp;pageNumber=1"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sheamoisturefund.com/black-business-relief-fund" TargetMode="External"/><Relationship Id="rId2" Type="http://schemas.openxmlformats.org/officeDocument/2006/relationships/hyperlink" Target="https://businessforall.helloalice.com/about"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lisc.org/our-stories/story/verizon-and-lisc-fire-25-million-small-business-covid-19-recovery-fund"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gofundme.com/f/smallbusinessrelieffund" TargetMode="External"/><Relationship Id="rId2" Type="http://schemas.openxmlformats.org/officeDocument/2006/relationships/hyperlink" Target="https://www.globalgiving.org/redbackpackfund/"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reclamationventures.co/apply/relief-fun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nysbdc.org/?gclid=EAIaIQobChMI2LO95Yzo6AIVCYzICh3dIgM4EAAYASAAEgJYRfD_BwE" TargetMode="Externa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PRESENTACION</a:t>
            </a:r>
          </a:p>
        </p:txBody>
      </p:sp>
      <p:sp>
        <p:nvSpPr>
          <p:cNvPr id="3" name="Text Placeholder 2"/>
          <p:cNvSpPr>
            <a:spLocks noGrp="1"/>
          </p:cNvSpPr>
          <p:nvPr>
            <p:ph type="body" idx="1"/>
          </p:nvPr>
        </p:nvSpPr>
        <p:spPr/>
        <p:txBody>
          <a:bodyPr>
            <a:normAutofit fontScale="47500" lnSpcReduction="20000"/>
          </a:bodyPr>
          <a:lstStyle/>
          <a:p>
            <a:endParaRPr lang="en-US" dirty="0"/>
          </a:p>
          <a:p>
            <a:r>
              <a:rPr lang="en-US" sz="6400" b="1" dirty="0">
                <a:solidFill>
                  <a:schemeClr val="accent2">
                    <a:lumMod val="75000"/>
                  </a:schemeClr>
                </a:solidFill>
              </a:rPr>
              <a:t>CARES ACT </a:t>
            </a:r>
          </a:p>
          <a:p>
            <a:r>
              <a:rPr lang="en-US" sz="6400" b="1" dirty="0" err="1">
                <a:solidFill>
                  <a:schemeClr val="accent2">
                    <a:lumMod val="75000"/>
                  </a:schemeClr>
                </a:solidFill>
              </a:rPr>
              <a:t>Programa</a:t>
            </a:r>
            <a:r>
              <a:rPr lang="en-US" sz="6400" b="1" dirty="0">
                <a:solidFill>
                  <a:schemeClr val="accent2">
                    <a:lumMod val="75000"/>
                  </a:schemeClr>
                </a:solidFill>
              </a:rPr>
              <a:t> de </a:t>
            </a:r>
            <a:r>
              <a:rPr lang="en-US" sz="6400" b="1" dirty="0" err="1">
                <a:solidFill>
                  <a:schemeClr val="accent2">
                    <a:lumMod val="75000"/>
                  </a:schemeClr>
                </a:solidFill>
              </a:rPr>
              <a:t>proteccion</a:t>
            </a:r>
            <a:r>
              <a:rPr lang="en-US" sz="6400" b="1" dirty="0">
                <a:solidFill>
                  <a:schemeClr val="accent2">
                    <a:lumMod val="75000"/>
                  </a:schemeClr>
                </a:solidFill>
              </a:rPr>
              <a:t> de cheques (PPP)</a:t>
            </a:r>
          </a:p>
          <a:p>
            <a:endParaRPr lang="en-US" sz="4000" dirty="0"/>
          </a:p>
          <a:p>
            <a:r>
              <a:rPr lang="en-US" sz="4000" b="1" dirty="0" err="1"/>
              <a:t>Prestamos</a:t>
            </a:r>
            <a:r>
              <a:rPr lang="en-US" sz="4000" b="1" dirty="0"/>
              <a:t> </a:t>
            </a:r>
            <a:r>
              <a:rPr lang="en-US" sz="4000" b="1" dirty="0" err="1"/>
              <a:t>perdonables</a:t>
            </a:r>
            <a:r>
              <a:rPr lang="en-US" sz="4000" b="1" dirty="0"/>
              <a:t> de  </a:t>
            </a:r>
            <a:r>
              <a:rPr lang="en-US" sz="4000" b="1" dirty="0" err="1"/>
              <a:t>pequeñas</a:t>
            </a:r>
            <a:r>
              <a:rPr lang="en-US" sz="4000" b="1" dirty="0"/>
              <a:t> </a:t>
            </a:r>
            <a:r>
              <a:rPr lang="en-US" sz="4000" b="1" dirty="0" err="1"/>
              <a:t>empresas</a:t>
            </a:r>
            <a:endParaRPr lang="en-US" sz="4000" b="1" dirty="0"/>
          </a:p>
          <a:p>
            <a:br>
              <a:rPr lang="en-US" sz="1600" dirty="0"/>
            </a:br>
            <a:endParaRPr lang="en-US" sz="2200" dirty="0">
              <a:solidFill>
                <a:srgbClr val="FF0000"/>
              </a:solidFill>
            </a:endParaRPr>
          </a:p>
          <a:p>
            <a:r>
              <a:rPr lang="en-US" sz="2200" dirty="0">
                <a:solidFill>
                  <a:srgbClr val="FF0000"/>
                </a:solidFill>
              </a:rPr>
              <a:t> </a:t>
            </a:r>
            <a:r>
              <a:rPr lang="es-ES" sz="2300" dirty="0">
                <a:solidFill>
                  <a:srgbClr val="FF0000"/>
                </a:solidFill>
              </a:rPr>
              <a:t>*** Aviso: los consejos relacionados con la LEY DE CUIDADOS son sensibles a la fecha Las cosas están cambiando rápidamente y las medidas e interpretaciones de la ayuda están sujetas a cambios. ***</a:t>
            </a:r>
            <a:endParaRPr lang="en-US" sz="2300" dirty="0">
              <a:solidFill>
                <a:srgbClr val="FF0000"/>
              </a:solidFill>
            </a:endParaRPr>
          </a:p>
          <a:p>
            <a:endParaRPr lang="en-US" sz="4000" dirty="0"/>
          </a:p>
          <a:p>
            <a:endParaRPr lang="en-US" sz="4000" dirty="0"/>
          </a:p>
          <a:p>
            <a:endParaRPr lang="en-US" sz="4000" dirty="0"/>
          </a:p>
          <a:p>
            <a:r>
              <a:rPr lang="en-US" dirty="0" err="1"/>
              <a:t>Presentatdo</a:t>
            </a:r>
            <a:r>
              <a:rPr lang="en-US" dirty="0"/>
              <a:t> y </a:t>
            </a:r>
            <a:r>
              <a:rPr lang="en-US" dirty="0" err="1"/>
              <a:t>desarrollado</a:t>
            </a:r>
            <a:r>
              <a:rPr lang="en-US" dirty="0"/>
              <a:t> por  </a:t>
            </a:r>
            <a:r>
              <a:rPr lang="en-US" sz="2900" dirty="0"/>
              <a:t>Business Outreach Center Network, Inc</a:t>
            </a:r>
            <a:r>
              <a:rPr lang="en-US" dirty="0"/>
              <a:t>.</a:t>
            </a:r>
          </a:p>
        </p:txBody>
      </p:sp>
      <p:pic>
        <p:nvPicPr>
          <p:cNvPr id="4" name="Screen Shot 2020-04-22 at 3.43.23 PM.png" descr="Screen Shot 2020-04-22 at 3.43.23 PM.png"/>
          <p:cNvPicPr>
            <a:picLocks noChangeAspect="1"/>
          </p:cNvPicPr>
          <p:nvPr/>
        </p:nvPicPr>
        <p:blipFill>
          <a:blip r:embed="rId2"/>
          <a:stretch>
            <a:fillRect/>
          </a:stretch>
        </p:blipFill>
        <p:spPr>
          <a:xfrm>
            <a:off x="6639070" y="286602"/>
            <a:ext cx="3796118" cy="1387237"/>
          </a:xfrm>
          <a:prstGeom prst="rect">
            <a:avLst/>
          </a:prstGeom>
          <a:ln w="12700">
            <a:miter lim="400000"/>
          </a:ln>
        </p:spPr>
      </p:pic>
    </p:spTree>
    <p:extLst>
      <p:ext uri="{BB962C8B-B14F-4D97-AF65-F5344CB8AC3E}">
        <p14:creationId xmlns:p14="http://schemas.microsoft.com/office/powerpoint/2010/main" val="31839748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1097278" y="286603"/>
            <a:ext cx="11377750" cy="1324606"/>
          </a:xfrm>
          <a:prstGeom prst="rect">
            <a:avLst/>
          </a:prstGeom>
        </p:spPr>
        <p:txBody>
          <a:bodyPr/>
          <a:lstStyle/>
          <a:p>
            <a:pPr>
              <a:defRPr sz="3600" spc="-100">
                <a:solidFill>
                  <a:srgbClr val="E09878"/>
                </a:solidFill>
              </a:defRPr>
            </a:pPr>
            <a:r>
              <a:rPr lang="en-US" dirty="0" err="1"/>
              <a:t>Aplicando</a:t>
            </a:r>
            <a:r>
              <a:rPr lang="en-US" dirty="0"/>
              <a:t> para el </a:t>
            </a:r>
            <a:r>
              <a:rPr lang="en-US" dirty="0" err="1"/>
              <a:t>Prestamo</a:t>
            </a:r>
            <a:r>
              <a:rPr lang="en-US" dirty="0"/>
              <a:t> de </a:t>
            </a:r>
            <a:r>
              <a:rPr lang="en-US" dirty="0" err="1"/>
              <a:t>desastre</a:t>
            </a:r>
            <a:r>
              <a:rPr lang="en-US" dirty="0"/>
              <a:t> </a:t>
            </a:r>
            <a:r>
              <a:rPr lang="en-US" dirty="0" err="1"/>
              <a:t>economico</a:t>
            </a:r>
            <a:r>
              <a:rPr lang="en-US" dirty="0"/>
              <a:t> por </a:t>
            </a:r>
            <a:r>
              <a:rPr lang="en-US" dirty="0" err="1"/>
              <a:t>desastre</a:t>
            </a:r>
            <a:r>
              <a:rPr lang="en-US" dirty="0"/>
              <a:t>(EIDL) </a:t>
            </a:r>
            <a:endParaRPr sz="4300" dirty="0">
              <a:solidFill>
                <a:schemeClr val="accent2"/>
              </a:solidFill>
            </a:endParaRPr>
          </a:p>
        </p:txBody>
      </p:sp>
      <p:sp>
        <p:nvSpPr>
          <p:cNvPr id="196" name="Content Placeholder 2"/>
          <p:cNvSpPr txBox="1">
            <a:spLocks noGrp="1"/>
          </p:cNvSpPr>
          <p:nvPr>
            <p:ph type="body" idx="1"/>
          </p:nvPr>
        </p:nvSpPr>
        <p:spPr>
          <a:xfrm>
            <a:off x="1373347" y="1937174"/>
            <a:ext cx="10818653" cy="4326467"/>
          </a:xfrm>
          <a:prstGeom prst="rect">
            <a:avLst/>
          </a:prstGeom>
        </p:spPr>
        <p:txBody>
          <a:bodyPr>
            <a:normAutofit/>
          </a:bodyPr>
          <a:lstStyle/>
          <a:p>
            <a:pPr>
              <a:defRPr sz="2800" b="1">
                <a:solidFill>
                  <a:srgbClr val="E09878"/>
                </a:solidFill>
                <a:latin typeface="+mn-lt"/>
                <a:ea typeface="+mn-ea"/>
                <a:cs typeface="+mn-cs"/>
                <a:sym typeface="Helvetica"/>
              </a:defRPr>
            </a:pPr>
            <a:r>
              <a:rPr lang="en-US" sz="2400" dirty="0"/>
              <a:t>Como </a:t>
            </a:r>
            <a:r>
              <a:rPr lang="en-US" sz="2400" dirty="0" err="1"/>
              <a:t>puedo</a:t>
            </a:r>
            <a:r>
              <a:rPr lang="en-US" sz="2400" dirty="0"/>
              <a:t> </a:t>
            </a:r>
            <a:r>
              <a:rPr lang="en-US" sz="2400" dirty="0" err="1"/>
              <a:t>applicar</a:t>
            </a:r>
            <a:r>
              <a:rPr lang="en-US" sz="2400" dirty="0"/>
              <a:t>?</a:t>
            </a:r>
            <a:r>
              <a:rPr sz="3600" dirty="0">
                <a:solidFill>
                  <a:schemeClr val="accent2"/>
                </a:solidFill>
              </a:rPr>
              <a:t>  </a:t>
            </a:r>
            <a:endParaRPr lang="en-US" sz="3600" dirty="0">
              <a:solidFill>
                <a:schemeClr val="accent2"/>
              </a:solidFill>
            </a:endParaRPr>
          </a:p>
          <a:p>
            <a:pPr>
              <a:buFontTx/>
              <a:buChar char="▪"/>
            </a:pPr>
            <a:r>
              <a:rPr lang="es-ES" sz="1800" dirty="0">
                <a:latin typeface="+mn-lt"/>
                <a:ea typeface="+mn-ea"/>
                <a:cs typeface="+mn-cs"/>
                <a:sym typeface="Helvetica"/>
              </a:rPr>
              <a:t>Solicite directamente a través del sitio web de la SBA: </a:t>
            </a:r>
            <a:r>
              <a:rPr lang="es-ES" sz="1800" b="1" dirty="0">
                <a:solidFill>
                  <a:srgbClr val="0070C0"/>
                </a:solidFill>
                <a:latin typeface="+mn-lt"/>
                <a:ea typeface="+mn-ea"/>
                <a:cs typeface="+mn-cs"/>
                <a:sym typeface="Helvetica"/>
              </a:rPr>
              <a:t>https://covid19relief.sba.gov/#/</a:t>
            </a:r>
          </a:p>
          <a:p>
            <a:pPr>
              <a:buFontTx/>
              <a:buChar char="▪"/>
            </a:pPr>
            <a:r>
              <a:rPr lang="es-ES" sz="1800" dirty="0">
                <a:latin typeface="+mn-lt"/>
                <a:ea typeface="+mn-ea"/>
                <a:cs typeface="+mn-cs"/>
                <a:sym typeface="Helvetica"/>
              </a:rPr>
              <a:t>       Proceso simplificado con cinco pantallas que deberá completar.</a:t>
            </a:r>
          </a:p>
          <a:p>
            <a:pPr>
              <a:buFontTx/>
              <a:buChar char="▪"/>
            </a:pPr>
            <a:r>
              <a:rPr lang="es-ES" sz="1800" dirty="0">
                <a:latin typeface="+mn-lt"/>
                <a:ea typeface="+mn-ea"/>
                <a:cs typeface="+mn-cs"/>
                <a:sym typeface="Helvetica"/>
              </a:rPr>
              <a:t>        Recibirá un número de confirmación una vez que complete la solicitud.</a:t>
            </a:r>
          </a:p>
          <a:p>
            <a:pPr>
              <a:buFontTx/>
              <a:buChar char="▪"/>
            </a:pPr>
            <a:r>
              <a:rPr lang="es-ES" sz="1800" dirty="0">
                <a:latin typeface="+mn-lt"/>
                <a:ea typeface="+mn-ea"/>
                <a:cs typeface="+mn-cs"/>
                <a:sym typeface="Helvetica"/>
              </a:rPr>
              <a:t>       Este es un examen de elegibilidad y dentro de un período de cuatro semanas debe ser contactado por un oficial de préstamos de la SBA, quien le pedirá más información. En ese momento, el oficial de préstamos de la SBA le dará el número de solicitud de préstamo y un sitio web donde puede verificar el estado de su préstamo.</a:t>
            </a:r>
          </a:p>
          <a:p>
            <a:pPr>
              <a:buFontTx/>
              <a:buChar char="▪"/>
            </a:pPr>
            <a:r>
              <a:rPr lang="es-ES" sz="1800" dirty="0">
                <a:latin typeface="+mn-lt"/>
                <a:ea typeface="+mn-ea"/>
                <a:cs typeface="+mn-cs"/>
                <a:sym typeface="Helvetica"/>
              </a:rPr>
              <a:t>      Si tiene alguna pregunta, debe comunicarse con el servicio al cliente de Asistencia por Desastre de la SBA al 1-800-659-2955 o enviar un correo electrónico a </a:t>
            </a:r>
            <a:r>
              <a:rPr lang="es-ES" sz="1800" b="1" dirty="0">
                <a:solidFill>
                  <a:srgbClr val="0070C0"/>
                </a:solidFill>
                <a:latin typeface="+mn-lt"/>
                <a:ea typeface="+mn-ea"/>
                <a:cs typeface="+mn-cs"/>
                <a:sym typeface="Helvetica"/>
              </a:rPr>
              <a:t>disastercustomerservice@sba.gov</a:t>
            </a:r>
            <a:r>
              <a:rPr lang="es-ES" sz="1800" dirty="0">
                <a:latin typeface="+mn-lt"/>
                <a:ea typeface="+mn-ea"/>
                <a:cs typeface="+mn-cs"/>
                <a:sym typeface="Helvetica"/>
              </a:rPr>
              <a:t>.</a:t>
            </a:r>
            <a:endParaRPr lang="en-US" sz="1800" dirty="0">
              <a:latin typeface="+mn-lt"/>
              <a:ea typeface="+mn-ea"/>
              <a:cs typeface="+mn-cs"/>
              <a:sym typeface="Helvetica"/>
            </a:endParaRPr>
          </a:p>
        </p:txBody>
      </p:sp>
      <p:sp>
        <p:nvSpPr>
          <p:cNvPr id="197" name="Rectangle 8"/>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198" name="Rectangle 9"/>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4</a:t>
            </a:r>
          </a:p>
        </p:txBody>
      </p:sp>
      <p:pic>
        <p:nvPicPr>
          <p:cNvPr id="201"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1" y="-345537"/>
            <a:ext cx="6630125" cy="1103286"/>
          </a:xfrm>
          <a:prstGeom prst="rect">
            <a:avLst/>
          </a:prstGeom>
        </p:spPr>
        <p:txBody>
          <a:bodyPr/>
          <a:lstStyle/>
          <a:p>
            <a:pPr>
              <a:defRPr sz="3600" spc="-100">
                <a:solidFill>
                  <a:srgbClr val="E09878"/>
                </a:solidFill>
              </a:defRPr>
            </a:pPr>
            <a:r>
              <a:rPr dirty="0"/>
              <a:t>1</a:t>
            </a:r>
            <a:r>
              <a:rPr baseline="30000" dirty="0"/>
              <a:t>st</a:t>
            </a:r>
            <a:r>
              <a:rPr dirty="0"/>
              <a:t> </a:t>
            </a:r>
            <a:r>
              <a:rPr lang="en-US" dirty="0" err="1"/>
              <a:t>Pantalla</a:t>
            </a:r>
            <a:r>
              <a:rPr dirty="0"/>
              <a:t>:</a:t>
            </a:r>
            <a:r>
              <a:rPr lang="en-US" dirty="0"/>
              <a:t> </a:t>
            </a:r>
            <a:r>
              <a:rPr lang="en-US" dirty="0" err="1"/>
              <a:t>Revelaciones</a:t>
            </a:r>
            <a:endParaRPr sz="4800" dirty="0">
              <a:solidFill>
                <a:schemeClr val="accent2"/>
              </a:solidFill>
            </a:endParaRPr>
          </a:p>
        </p:txBody>
      </p:sp>
      <p:pic>
        <p:nvPicPr>
          <p:cNvPr id="204" name="Object 2" descr="Object 2"/>
          <p:cNvPicPr>
            <a:picLocks noChangeAspect="1"/>
          </p:cNvPicPr>
          <p:nvPr/>
        </p:nvPicPr>
        <p:blipFill>
          <a:blip r:embed="rId2"/>
          <a:stretch>
            <a:fillRect/>
          </a:stretch>
        </p:blipFill>
        <p:spPr>
          <a:xfrm>
            <a:off x="0" y="1153391"/>
            <a:ext cx="10141527" cy="5704610"/>
          </a:xfrm>
          <a:prstGeom prst="rect">
            <a:avLst/>
          </a:prstGeom>
          <a:ln w="12700">
            <a:miter lim="400000"/>
          </a:ln>
        </p:spPr>
      </p:pic>
      <p:sp>
        <p:nvSpPr>
          <p:cNvPr id="2" name="Callout: Line 1">
            <a:extLst>
              <a:ext uri="{FF2B5EF4-FFF2-40B4-BE49-F238E27FC236}">
                <a16:creationId xmlns:a16="http://schemas.microsoft.com/office/drawing/2014/main" id="{476E9E46-07D7-40F5-9DEE-336C4D182371}"/>
              </a:ext>
            </a:extLst>
          </p:cNvPr>
          <p:cNvSpPr/>
          <p:nvPr/>
        </p:nvSpPr>
        <p:spPr>
          <a:xfrm>
            <a:off x="7696940" y="2752911"/>
            <a:ext cx="3693110" cy="2031323"/>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La SBA </a:t>
            </a:r>
            <a:r>
              <a:rPr kumimoji="0" lang="en-US" sz="1800" b="0" i="0" u="none" strike="noStrike" cap="none" spc="0" normalizeH="0" baseline="0" dirty="0" err="1">
                <a:ln>
                  <a:noFill/>
                </a:ln>
                <a:solidFill>
                  <a:srgbClr val="000000"/>
                </a:solidFill>
                <a:effectLst/>
                <a:uFillTx/>
                <a:latin typeface="+mj-lt"/>
                <a:ea typeface="+mj-ea"/>
                <a:cs typeface="+mj-cs"/>
                <a:sym typeface="Calibri"/>
              </a:rPr>
              <a:t>esta</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recaudando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informacion</a:t>
            </a:r>
            <a:r>
              <a:rPr kumimoji="0" lang="en-US" sz="1800" b="0" i="0" u="none" strike="noStrike" cap="none" spc="0" normalizeH="0" baseline="0" dirty="0">
                <a:ln>
                  <a:noFill/>
                </a:ln>
                <a:solidFill>
                  <a:srgbClr val="000000"/>
                </a:solidFill>
                <a:effectLst/>
                <a:uFillTx/>
                <a:latin typeface="+mj-lt"/>
                <a:ea typeface="+mj-ea"/>
                <a:cs typeface="+mj-cs"/>
                <a:sym typeface="Calibri"/>
              </a:rPr>
              <a:t> para confirmer que las </a:t>
            </a:r>
            <a:r>
              <a:rPr kumimoji="0" lang="en-US" sz="1800" b="0" i="0" u="none" strike="noStrike" cap="none" spc="0" normalizeH="0" baseline="0" dirty="0" err="1">
                <a:ln>
                  <a:noFill/>
                </a:ln>
                <a:solidFill>
                  <a:srgbClr val="000000"/>
                </a:solidFill>
                <a:effectLst/>
                <a:uFillTx/>
                <a:latin typeface="+mj-lt"/>
                <a:ea typeface="+mj-ea"/>
                <a:cs typeface="+mj-cs"/>
                <a:sym typeface="Calibri"/>
              </a:rPr>
              <a:t>entidades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solicitantes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han</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sido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impactadas</a:t>
            </a:r>
            <a:r>
              <a:rPr kumimoji="0" lang="en-US" sz="1800" b="0" i="0" u="none" strike="noStrike" cap="none" spc="0" normalizeH="0" baseline="0" dirty="0">
                <a:ln>
                  <a:noFill/>
                </a:ln>
                <a:solidFill>
                  <a:srgbClr val="000000"/>
                </a:solidFill>
                <a:effectLst/>
                <a:uFillTx/>
                <a:latin typeface="+mj-lt"/>
                <a:ea typeface="+mj-ea"/>
                <a:cs typeface="+mj-cs"/>
                <a:sym typeface="Calibri"/>
              </a:rPr>
              <a:t> por el  COVID-19 y </a:t>
            </a:r>
            <a:r>
              <a:rPr kumimoji="0" lang="en-US" sz="1800" b="1" i="0" u="none" strike="noStrike" cap="none" spc="0" normalizeH="0" baseline="0" dirty="0" err="1">
                <a:ln>
                  <a:noFill/>
                </a:ln>
                <a:solidFill>
                  <a:srgbClr val="000000"/>
                </a:solidFill>
                <a:effectLst/>
                <a:uFillTx/>
                <a:latin typeface="+mj-lt"/>
                <a:ea typeface="+mj-ea"/>
                <a:cs typeface="+mj-cs"/>
                <a:sym typeface="Calibri"/>
              </a:rPr>
              <a:t>si</a:t>
            </a:r>
            <a:r>
              <a:rPr kumimoji="0" lang="en-US" sz="1800" b="1" i="0" u="none" strike="noStrike" cap="none" spc="0" normalizeH="0" baseline="0" dirty="0">
                <a:ln>
                  <a:noFill/>
                </a:ln>
                <a:solidFill>
                  <a:srgbClr val="000000"/>
                </a:solidFill>
                <a:effectLst/>
                <a:uFillTx/>
                <a:latin typeface="+mj-lt"/>
                <a:ea typeface="+mj-ea"/>
                <a:cs typeface="+mj-cs"/>
                <a:sym typeface="Calibri"/>
              </a:rPr>
              <a:t> el </a:t>
            </a:r>
            <a:r>
              <a:rPr kumimoji="0" lang="en-US" sz="1800" b="1" i="0" u="none" strike="noStrike" cap="none" spc="0" normalizeH="0" baseline="0" dirty="0" err="1">
                <a:ln>
                  <a:noFill/>
                </a:ln>
                <a:solidFill>
                  <a:srgbClr val="000000"/>
                </a:solidFill>
                <a:effectLst/>
                <a:uFillTx/>
                <a:latin typeface="+mj-lt"/>
                <a:ea typeface="+mj-ea"/>
                <a:cs typeface="+mj-cs"/>
                <a:sym typeface="Calibri"/>
              </a:rPr>
              <a:t>aplicante</a:t>
            </a:r>
            <a:r>
              <a:rPr kumimoji="0" lang="en-US" sz="1800" b="1" i="0" u="none" strike="noStrike" cap="none" spc="0" normalizeH="0" baseline="0" dirty="0">
                <a:ln>
                  <a:noFill/>
                </a:ln>
                <a:solidFill>
                  <a:srgbClr val="000000"/>
                </a:solidFill>
                <a:effectLst/>
                <a:uFillTx/>
                <a:latin typeface="+mj-lt"/>
                <a:ea typeface="+mj-ea"/>
                <a:cs typeface="+mj-cs"/>
                <a:sym typeface="Calibri"/>
              </a:rPr>
              <a:t> sera </a:t>
            </a:r>
            <a:r>
              <a:rPr kumimoji="0" lang="en-US" sz="1800" b="1" i="0" u="none" strike="noStrike" cap="none" spc="0" normalizeH="0" baseline="0" dirty="0" err="1">
                <a:ln>
                  <a:noFill/>
                </a:ln>
                <a:solidFill>
                  <a:srgbClr val="000000"/>
                </a:solidFill>
                <a:effectLst/>
                <a:uFillTx/>
                <a:latin typeface="+mj-lt"/>
                <a:ea typeface="+mj-ea"/>
                <a:cs typeface="+mj-cs"/>
                <a:sym typeface="Calibri"/>
              </a:rPr>
              <a:t>elegible</a:t>
            </a:r>
            <a:r>
              <a:rPr kumimoji="0" lang="en-US" sz="1800" b="0" i="0" u="none" strike="noStrike" cap="none" spc="0" normalizeH="0" baseline="0" dirty="0">
                <a:ln>
                  <a:noFill/>
                </a:ln>
                <a:solidFill>
                  <a:srgbClr val="000000"/>
                </a:solidFill>
                <a:effectLst/>
                <a:uFillTx/>
                <a:latin typeface="+mj-lt"/>
                <a:ea typeface="+mj-ea"/>
                <a:cs typeface="+mj-cs"/>
                <a:sym typeface="Calibri"/>
              </a:rPr>
              <a:t>. Si no se </a:t>
            </a:r>
            <a:r>
              <a:rPr kumimoji="0" lang="en-US" sz="1800" b="0" i="0" u="none" strike="noStrike" cap="none" spc="0" normalizeH="0" baseline="0" dirty="0" err="1">
                <a:ln>
                  <a:noFill/>
                </a:ln>
                <a:solidFill>
                  <a:srgbClr val="000000"/>
                </a:solidFill>
                <a:effectLst/>
                <a:uFillTx/>
                <a:latin typeface="+mj-lt"/>
                <a:ea typeface="+mj-ea"/>
                <a:cs typeface="+mj-cs"/>
                <a:sym typeface="Calibri"/>
              </a:rPr>
              <a:t>entrega</a:t>
            </a:r>
            <a:r>
              <a:rPr kumimoji="0" lang="en-US" sz="1800" b="0" i="0" u="none" strike="noStrike" cap="none" spc="0" normalizeH="0" baseline="0" dirty="0">
                <a:ln>
                  <a:noFill/>
                </a:ln>
                <a:solidFill>
                  <a:srgbClr val="000000"/>
                </a:solidFill>
                <a:effectLst/>
                <a:uFillTx/>
                <a:latin typeface="+mj-lt"/>
                <a:ea typeface="+mj-ea"/>
                <a:cs typeface="+mj-cs"/>
                <a:sym typeface="Calibri"/>
              </a:rPr>
              <a:t> la </a:t>
            </a:r>
            <a:r>
              <a:rPr kumimoji="0" lang="en-US" sz="1800" b="0" i="0" u="none" strike="noStrike" cap="none" spc="0" normalizeH="0" baseline="0" dirty="0" err="1">
                <a:ln>
                  <a:noFill/>
                </a:ln>
                <a:solidFill>
                  <a:srgbClr val="000000"/>
                </a:solidFill>
                <a:effectLst/>
                <a:uFillTx/>
                <a:latin typeface="+mj-lt"/>
                <a:ea typeface="+mj-ea"/>
                <a:cs typeface="+mj-cs"/>
                <a:sym typeface="Calibri"/>
              </a:rPr>
              <a:t>informacion</a:t>
            </a:r>
            <a:r>
              <a:rPr kumimoji="0" lang="en-US" sz="1800" b="0" i="0" u="none" strike="noStrike" cap="none" spc="0" normalizeH="0" baseline="0" dirty="0">
                <a:ln>
                  <a:noFill/>
                </a:ln>
                <a:solidFill>
                  <a:srgbClr val="000000"/>
                </a:solidFill>
                <a:effectLst/>
                <a:uFillTx/>
                <a:latin typeface="+mj-lt"/>
                <a:ea typeface="+mj-ea"/>
                <a:cs typeface="+mj-cs"/>
                <a:sym typeface="Calibri"/>
              </a:rPr>
              <a:t> complete la </a:t>
            </a:r>
            <a:r>
              <a:rPr kumimoji="0" lang="en-US" sz="1800" b="0" i="0" u="none" strike="noStrike" cap="none" spc="0" normalizeH="0" baseline="0" dirty="0" err="1">
                <a:ln>
                  <a:noFill/>
                </a:ln>
                <a:solidFill>
                  <a:srgbClr val="000000"/>
                </a:solidFill>
                <a:effectLst/>
                <a:uFillTx/>
                <a:latin typeface="+mj-lt"/>
                <a:ea typeface="+mj-ea"/>
                <a:cs typeface="+mj-cs"/>
                <a:sym typeface="Calibri"/>
              </a:rPr>
              <a:t>aplicacion</a:t>
            </a:r>
            <a:r>
              <a:rPr kumimoji="0" lang="en-US" sz="1800" b="0" i="0" u="none" strike="noStrike" cap="none" spc="0" normalizeH="0" baseline="0" dirty="0">
                <a:ln>
                  <a:noFill/>
                </a:ln>
                <a:solidFill>
                  <a:srgbClr val="000000"/>
                </a:solidFill>
                <a:effectLst/>
                <a:uFillTx/>
                <a:latin typeface="+mj-lt"/>
                <a:ea typeface="+mj-ea"/>
                <a:cs typeface="+mj-cs"/>
                <a:sym typeface="Calibri"/>
              </a:rPr>
              <a:t> no </a:t>
            </a:r>
            <a:r>
              <a:rPr kumimoji="0" lang="en-US" sz="1800" b="0" i="0" u="none" strike="noStrike" cap="none" spc="0" normalizeH="0" baseline="0" dirty="0" err="1">
                <a:ln>
                  <a:noFill/>
                </a:ln>
                <a:solidFill>
                  <a:srgbClr val="000000"/>
                </a:solidFill>
                <a:effectLst/>
                <a:uFillTx/>
                <a:latin typeface="+mj-lt"/>
                <a:ea typeface="+mj-ea"/>
                <a:cs typeface="+mj-cs"/>
                <a:sym typeface="Calibri"/>
              </a:rPr>
              <a:t>puede</a:t>
            </a:r>
            <a:r>
              <a:rPr kumimoji="0" lang="en-US" sz="1800" b="0" i="0" u="none" strike="noStrike" cap="none" spc="0" normalizeH="0" baseline="0" dirty="0">
                <a:ln>
                  <a:noFill/>
                </a:ln>
                <a:solidFill>
                  <a:srgbClr val="000000"/>
                </a:solidFill>
                <a:effectLst/>
                <a:uFillTx/>
                <a:latin typeface="+mj-lt"/>
                <a:ea typeface="+mj-ea"/>
                <a:cs typeface="+mj-cs"/>
                <a:sym typeface="Calibri"/>
              </a:rPr>
              <a:t> ser </a:t>
            </a:r>
            <a:r>
              <a:rPr kumimoji="0" lang="en-US" sz="1800" b="0" i="0" u="none" strike="noStrike" cap="none" spc="0" normalizeH="0" baseline="0" dirty="0" err="1">
                <a:ln>
                  <a:noFill/>
                </a:ln>
                <a:solidFill>
                  <a:srgbClr val="000000"/>
                </a:solidFill>
                <a:effectLst/>
                <a:uFillTx/>
                <a:latin typeface="+mj-lt"/>
                <a:ea typeface="+mj-ea"/>
                <a:cs typeface="+mj-cs"/>
                <a:sym typeface="Calibri"/>
              </a:rPr>
              <a:t>procesada</a:t>
            </a:r>
            <a:r>
              <a:rPr kumimoji="0" lang="en-US" sz="1800" b="0" i="0" u="none" strike="noStrike" cap="none" spc="0" normalizeH="0" baseline="0" dirty="0">
                <a:ln>
                  <a:noFill/>
                </a:ln>
                <a:solidFill>
                  <a:srgbClr val="000000"/>
                </a:solidFill>
                <a:effectLst/>
                <a:uFillTx/>
                <a:latin typeface="+mj-lt"/>
                <a:ea typeface="+mj-ea"/>
                <a:cs typeface="+mj-cs"/>
                <a:sym typeface="Calibri"/>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prstGeom prst="rect">
            <a:avLst/>
          </a:prstGeom>
        </p:spPr>
        <p:txBody>
          <a:bodyPr/>
          <a:lstStyle/>
          <a:p>
            <a:endParaRPr/>
          </a:p>
        </p:txBody>
      </p:sp>
      <p:sp>
        <p:nvSpPr>
          <p:cNvPr id="207" name="Content Placeholder 2"/>
          <p:cNvSpPr txBox="1">
            <a:spLocks noGrp="1"/>
          </p:cNvSpPr>
          <p:nvPr>
            <p:ph type="body" idx="1"/>
          </p:nvPr>
        </p:nvSpPr>
        <p:spPr>
          <a:xfrm>
            <a:off x="1097280" y="1845734"/>
            <a:ext cx="10058401" cy="4023360"/>
          </a:xfrm>
          <a:prstGeom prst="rect">
            <a:avLst/>
          </a:prstGeom>
        </p:spPr>
        <p:txBody>
          <a:bodyPr/>
          <a:lstStyle/>
          <a:p>
            <a:endParaRPr/>
          </a:p>
        </p:txBody>
      </p:sp>
      <p:pic>
        <p:nvPicPr>
          <p:cNvPr id="208" name="Object 3" descr="Object 3"/>
          <p:cNvPicPr>
            <a:picLocks noChangeAspect="1"/>
          </p:cNvPicPr>
          <p:nvPr/>
        </p:nvPicPr>
        <p:blipFill>
          <a:blip r:embed="rId2"/>
          <a:stretch>
            <a:fillRect/>
          </a:stretch>
        </p:blipFill>
        <p:spPr>
          <a:xfrm>
            <a:off x="73078" y="-2"/>
            <a:ext cx="12118274" cy="6276111"/>
          </a:xfrm>
          <a:prstGeom prst="rect">
            <a:avLst/>
          </a:prstGeom>
          <a:ln w="12700">
            <a:miter lim="400000"/>
          </a:ln>
        </p:spPr>
      </p:pic>
      <p:sp>
        <p:nvSpPr>
          <p:cNvPr id="2" name="Callout: Line 1">
            <a:extLst>
              <a:ext uri="{FF2B5EF4-FFF2-40B4-BE49-F238E27FC236}">
                <a16:creationId xmlns:a16="http://schemas.microsoft.com/office/drawing/2014/main" id="{9637DBAE-7ABC-472E-93EB-AFDDF315E6F4}"/>
              </a:ext>
            </a:extLst>
          </p:cNvPr>
          <p:cNvSpPr/>
          <p:nvPr/>
        </p:nvSpPr>
        <p:spPr>
          <a:xfrm>
            <a:off x="6853561" y="1627179"/>
            <a:ext cx="3506680" cy="923328"/>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a:t>Solicitan</a:t>
            </a:r>
            <a:r>
              <a:rPr lang="en-US" dirty="0"/>
              <a:t> </a:t>
            </a:r>
            <a:r>
              <a:rPr lang="en-US" dirty="0" err="1"/>
              <a:t>informacion</a:t>
            </a:r>
            <a:r>
              <a:rPr lang="en-US" dirty="0"/>
              <a:t> </a:t>
            </a:r>
            <a:r>
              <a:rPr lang="en-US" dirty="0" err="1"/>
              <a:t>basica</a:t>
            </a:r>
            <a:r>
              <a:rPr lang="en-US" dirty="0"/>
              <a:t> del </a:t>
            </a:r>
            <a:r>
              <a:rPr lang="en-US" dirty="0" err="1"/>
              <a:t>propietario</a:t>
            </a:r>
            <a:r>
              <a:rPr lang="en-US" dirty="0"/>
              <a:t> del </a:t>
            </a:r>
            <a:r>
              <a:rPr lang="en-US" dirty="0" err="1"/>
              <a:t>negocio</a:t>
            </a:r>
            <a:r>
              <a:rPr lang="en-US" dirty="0"/>
              <a:t>, </a:t>
            </a:r>
            <a:r>
              <a:rPr lang="en-US" dirty="0" err="1"/>
              <a:t>nombre</a:t>
            </a:r>
            <a:r>
              <a:rPr lang="en-US" dirty="0"/>
              <a:t> de la </a:t>
            </a:r>
            <a:r>
              <a:rPr lang="en-US" dirty="0" err="1"/>
              <a:t>empresa</a:t>
            </a:r>
            <a:r>
              <a:rPr lang="en-US" dirty="0"/>
              <a:t> </a:t>
            </a:r>
            <a:r>
              <a:rPr lang="en-US" dirty="0" err="1"/>
              <a:t>direccion</a:t>
            </a:r>
            <a:r>
              <a:rPr lang="en-US" dirty="0"/>
              <a:t> y </a:t>
            </a:r>
            <a:r>
              <a:rPr lang="en-US" dirty="0" err="1"/>
              <a:t>telefono</a:t>
            </a:r>
            <a:r>
              <a:rPr lang="en-US" dirty="0"/>
              <a: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1038443" y="580905"/>
            <a:ext cx="5209252" cy="1450758"/>
          </a:xfrm>
          <a:prstGeom prst="rect">
            <a:avLst/>
          </a:prstGeom>
        </p:spPr>
        <p:txBody>
          <a:bodyPr>
            <a:normAutofit fontScale="90000"/>
          </a:bodyPr>
          <a:lstStyle/>
          <a:p>
            <a:pPr>
              <a:defRPr sz="4000" spc="-100">
                <a:solidFill>
                  <a:srgbClr val="E09878"/>
                </a:solidFill>
              </a:defRPr>
            </a:pPr>
            <a:r>
              <a:rPr lang="en-US" sz="4400" b="1" dirty="0" err="1"/>
              <a:t>Aplicando</a:t>
            </a:r>
            <a:r>
              <a:rPr lang="en-US" sz="4400" b="1" dirty="0"/>
              <a:t> para el </a:t>
            </a:r>
            <a:r>
              <a:rPr lang="en-US" sz="4400" b="1" dirty="0" err="1"/>
              <a:t>anticipo</a:t>
            </a:r>
            <a:r>
              <a:rPr lang="en-US" sz="4400" b="1" dirty="0"/>
              <a:t> de $10,0000</a:t>
            </a:r>
            <a:br>
              <a:rPr lang="en-US" dirty="0"/>
            </a:br>
            <a:endParaRPr sz="4800" dirty="0">
              <a:solidFill>
                <a:schemeClr val="accent2"/>
              </a:solidFill>
            </a:endParaRPr>
          </a:p>
        </p:txBody>
      </p:sp>
      <p:sp>
        <p:nvSpPr>
          <p:cNvPr id="211" name="Content Placeholder 2"/>
          <p:cNvSpPr txBox="1">
            <a:spLocks noGrp="1"/>
          </p:cNvSpPr>
          <p:nvPr>
            <p:ph type="body" sz="half" idx="1"/>
          </p:nvPr>
        </p:nvSpPr>
        <p:spPr>
          <a:xfrm>
            <a:off x="493775" y="1955968"/>
            <a:ext cx="6000809" cy="4169061"/>
          </a:xfrm>
          <a:prstGeom prst="rect">
            <a:avLst/>
          </a:prstGeom>
        </p:spPr>
        <p:txBody>
          <a:bodyPr>
            <a:normAutofit/>
          </a:bodyPr>
          <a:lstStyle/>
          <a:p>
            <a:pPr>
              <a:defRPr sz="3200" b="1">
                <a:solidFill>
                  <a:srgbClr val="E09878"/>
                </a:solidFill>
                <a:latin typeface="+mn-lt"/>
                <a:ea typeface="+mn-ea"/>
                <a:cs typeface="+mn-cs"/>
                <a:sym typeface="Helvetica"/>
              </a:defRPr>
            </a:pPr>
            <a:r>
              <a:rPr lang="en-US" dirty="0">
                <a:solidFill>
                  <a:schemeClr val="accent2">
                    <a:lumMod val="75000"/>
                  </a:schemeClr>
                </a:solidFill>
              </a:rPr>
              <a:t>Como </a:t>
            </a:r>
            <a:r>
              <a:rPr lang="en-US" dirty="0" err="1">
                <a:solidFill>
                  <a:schemeClr val="accent2">
                    <a:lumMod val="75000"/>
                  </a:schemeClr>
                </a:solidFill>
              </a:rPr>
              <a:t>aplico</a:t>
            </a:r>
            <a:r>
              <a:rPr lang="en-US" dirty="0">
                <a:solidFill>
                  <a:schemeClr val="accent2">
                    <a:lumMod val="75000"/>
                  </a:schemeClr>
                </a:solidFill>
              </a:rPr>
              <a:t> ?</a:t>
            </a:r>
            <a:r>
              <a:rPr sz="4000" dirty="0">
                <a:solidFill>
                  <a:schemeClr val="accent2">
                    <a:lumMod val="75000"/>
                  </a:schemeClr>
                </a:solidFill>
              </a:rPr>
              <a:t>  </a:t>
            </a:r>
          </a:p>
          <a:p>
            <a:pPr>
              <a:buFontTx/>
              <a:buChar char="▪"/>
            </a:pPr>
            <a:r>
              <a:rPr lang="es-ES" b="1" i="1" dirty="0">
                <a:latin typeface="+mn-lt"/>
                <a:ea typeface="+mn-ea"/>
                <a:cs typeface="+mn-cs"/>
                <a:sym typeface="Helvetica"/>
              </a:rPr>
              <a:t>El </a:t>
            </a:r>
            <a:r>
              <a:rPr lang="es-ES" b="1" i="1" u="sng" dirty="0">
                <a:latin typeface="+mn-lt"/>
                <a:ea typeface="+mn-ea"/>
                <a:cs typeface="+mn-cs"/>
                <a:sym typeface="Helvetica"/>
              </a:rPr>
              <a:t>anticipo / subvención de $ 10,000 </a:t>
            </a:r>
            <a:r>
              <a:rPr lang="es-ES" b="1" i="1" dirty="0">
                <a:latin typeface="+mn-lt"/>
                <a:ea typeface="+mn-ea"/>
                <a:cs typeface="+mn-cs"/>
                <a:sym typeface="Helvetica"/>
              </a:rPr>
              <a:t>se solicita en la misma solicitud.</a:t>
            </a:r>
          </a:p>
          <a:p>
            <a:pPr>
              <a:buFontTx/>
              <a:buChar char="▪"/>
            </a:pPr>
            <a:r>
              <a:rPr lang="es-ES" b="1" i="1" dirty="0">
                <a:latin typeface="+mn-lt"/>
                <a:ea typeface="+mn-ea"/>
                <a:cs typeface="+mn-cs"/>
                <a:sym typeface="Helvetica"/>
              </a:rPr>
              <a:t>En la pantalla de información adicional, le pedirá que marque la casilla si desea ser considerado por hasta $ 10,000 en un anticipo disponible dentro de los tres días de una solicitud exitosa.</a:t>
            </a:r>
            <a:r>
              <a:rPr b="1" i="1" dirty="0">
                <a:latin typeface="+mn-lt"/>
                <a:ea typeface="+mn-ea"/>
                <a:cs typeface="+mn-cs"/>
                <a:sym typeface="Helvetica"/>
              </a:rPr>
              <a:t> </a:t>
            </a:r>
          </a:p>
        </p:txBody>
      </p:sp>
      <p:pic>
        <p:nvPicPr>
          <p:cNvPr id="212" name="Object 3" descr="Object 3"/>
          <p:cNvPicPr>
            <a:picLocks noChangeAspect="1"/>
          </p:cNvPicPr>
          <p:nvPr/>
        </p:nvPicPr>
        <p:blipFill>
          <a:blip r:embed="rId2"/>
          <a:stretch>
            <a:fillRect/>
          </a:stretch>
        </p:blipFill>
        <p:spPr>
          <a:xfrm>
            <a:off x="6494583" y="2491366"/>
            <a:ext cx="5697417" cy="3204798"/>
          </a:xfrm>
          <a:prstGeom prst="rect">
            <a:avLst/>
          </a:prstGeom>
          <a:ln w="12700">
            <a:miter lim="400000"/>
          </a:ln>
        </p:spPr>
      </p:pic>
      <p:sp>
        <p:nvSpPr>
          <p:cNvPr id="213" name="Oval 5"/>
          <p:cNvSpPr/>
          <p:nvPr/>
        </p:nvSpPr>
        <p:spPr>
          <a:xfrm>
            <a:off x="6629986" y="4807694"/>
            <a:ext cx="2954217" cy="876041"/>
          </a:xfrm>
          <a:prstGeom prst="ellipse">
            <a:avLst/>
          </a:prstGeom>
          <a:ln w="15875">
            <a:solidFill>
              <a:srgbClr val="FF0000"/>
            </a:solidFill>
          </a:ln>
        </p:spPr>
        <p:txBody>
          <a:bodyPr lIns="45719" rIns="45719" anchor="ctr"/>
          <a:lstStyle/>
          <a:p>
            <a:pPr algn="ctr">
              <a:defRPr>
                <a:solidFill>
                  <a:srgbClr val="FFFFFF"/>
                </a:solidFill>
              </a:defRPr>
            </a:pPr>
            <a:endParaRPr/>
          </a:p>
        </p:txBody>
      </p:sp>
      <p:pic>
        <p:nvPicPr>
          <p:cNvPr id="214" name="Object 6" descr="Object 6"/>
          <p:cNvPicPr>
            <a:picLocks noChangeAspect="1"/>
          </p:cNvPicPr>
          <p:nvPr/>
        </p:nvPicPr>
        <p:blipFill>
          <a:blip r:embed="rId3"/>
          <a:stretch>
            <a:fillRect/>
          </a:stretch>
        </p:blipFill>
        <p:spPr>
          <a:xfrm>
            <a:off x="6494583" y="-2"/>
            <a:ext cx="5717554" cy="2612572"/>
          </a:xfrm>
          <a:prstGeom prst="rect">
            <a:avLst/>
          </a:prstGeom>
          <a:ln w="12700">
            <a:miter lim="400000"/>
          </a:ln>
        </p:spPr>
      </p:pic>
      <p:sp>
        <p:nvSpPr>
          <p:cNvPr id="215" name="Straight Arrow Connector 7"/>
          <p:cNvSpPr/>
          <p:nvPr/>
        </p:nvSpPr>
        <p:spPr>
          <a:xfrm>
            <a:off x="4290646" y="4377579"/>
            <a:ext cx="2339340" cy="847562"/>
          </a:xfrm>
          <a:prstGeom prst="line">
            <a:avLst/>
          </a:prstGeom>
          <a:ln w="12700">
            <a:solidFill>
              <a:srgbClr val="FF0000"/>
            </a:solidFill>
            <a:tailEnd type="triangle"/>
          </a:ln>
        </p:spPr>
        <p:txBody>
          <a:bodyPr lIns="45719" rIns="45719"/>
          <a:lstStyle/>
          <a:p>
            <a:endParaRPr/>
          </a:p>
        </p:txBody>
      </p:sp>
      <p:pic>
        <p:nvPicPr>
          <p:cNvPr id="218" name="Picture 10" descr="Picture 10"/>
          <p:cNvPicPr>
            <a:picLocks noChangeAspect="1"/>
          </p:cNvPicPr>
          <p:nvPr/>
        </p:nvPicPr>
        <p:blipFill>
          <a:blip r:embed="rId4"/>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title"/>
          </p:nvPr>
        </p:nvSpPr>
        <p:spPr>
          <a:xfrm>
            <a:off x="3938952" y="478860"/>
            <a:ext cx="4600137" cy="4496413"/>
          </a:xfrm>
          <a:prstGeom prst="rect">
            <a:avLst/>
          </a:prstGeom>
        </p:spPr>
        <p:txBody>
          <a:bodyPr>
            <a:normAutofit/>
          </a:bodyPr>
          <a:lstStyle>
            <a:lvl1pPr>
              <a:defRPr sz="7200" spc="-100">
                <a:solidFill>
                  <a:schemeClr val="accent1"/>
                </a:solidFill>
              </a:defRPr>
            </a:lvl1pPr>
          </a:lstStyle>
          <a:p>
            <a:r>
              <a:rPr lang="en-US" sz="6000" dirty="0" err="1"/>
              <a:t>Alguna</a:t>
            </a:r>
            <a:r>
              <a:rPr lang="en-US" sz="6000" dirty="0"/>
              <a:t> </a:t>
            </a:r>
            <a:r>
              <a:rPr lang="en-US" sz="6000" dirty="0" err="1"/>
              <a:t>pregunta</a:t>
            </a:r>
            <a:r>
              <a:rPr lang="en-US" sz="6000" dirty="0"/>
              <a:t> con </a:t>
            </a:r>
            <a:r>
              <a:rPr lang="en-US" sz="6000" dirty="0" err="1"/>
              <a:t>respecto</a:t>
            </a:r>
            <a:r>
              <a:rPr lang="en-US" sz="6000" dirty="0"/>
              <a:t> al </a:t>
            </a:r>
            <a:r>
              <a:rPr sz="6000" dirty="0"/>
              <a:t>EIDL?</a:t>
            </a:r>
          </a:p>
        </p:txBody>
      </p:sp>
      <p:sp>
        <p:nvSpPr>
          <p:cNvPr id="221" name="Rectangle 2"/>
          <p:cNvSpPr/>
          <p:nvPr/>
        </p:nvSpPr>
        <p:spPr>
          <a:xfrm>
            <a:off x="1111348" y="1448972"/>
            <a:ext cx="10255347" cy="407964"/>
          </a:xfrm>
          <a:prstGeom prst="rect">
            <a:avLst/>
          </a:prstGeom>
          <a:solidFill>
            <a:srgbClr val="FFFFFF"/>
          </a:solidFill>
          <a:ln w="15875">
            <a:solidFill>
              <a:srgbClr val="FFFFFF"/>
            </a:solidFill>
          </a:ln>
        </p:spPr>
        <p:txBody>
          <a:bodyPr lIns="45719" rIns="45719" anchor="ctr"/>
          <a:lstStyle/>
          <a:p>
            <a:pPr algn="ctr">
              <a:defRPr>
                <a:solidFill>
                  <a:srgbClr val="FFFFFF"/>
                </a:solidFill>
              </a:defRPr>
            </a:pPr>
            <a:endParaRPr/>
          </a:p>
        </p:txBody>
      </p:sp>
      <p:pic>
        <p:nvPicPr>
          <p:cNvPr id="224"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ontent Placeholder 2"/>
          <p:cNvSpPr txBox="1">
            <a:spLocks noGrp="1"/>
          </p:cNvSpPr>
          <p:nvPr>
            <p:ph type="body" idx="1"/>
          </p:nvPr>
        </p:nvSpPr>
        <p:spPr>
          <a:xfrm>
            <a:off x="1395852" y="2022586"/>
            <a:ext cx="10058401" cy="4548811"/>
          </a:xfrm>
          <a:prstGeom prst="rect">
            <a:avLst/>
          </a:prstGeom>
        </p:spPr>
        <p:txBody>
          <a:bodyPr>
            <a:normAutofit/>
          </a:bodyPr>
          <a:lstStyle/>
          <a:p>
            <a:pPr>
              <a:defRPr sz="2800" b="1">
                <a:solidFill>
                  <a:srgbClr val="E09878"/>
                </a:solidFill>
                <a:latin typeface="+mn-lt"/>
                <a:ea typeface="+mn-ea"/>
                <a:cs typeface="+mn-cs"/>
                <a:sym typeface="Helvetica"/>
              </a:defRPr>
            </a:pPr>
            <a:r>
              <a:rPr lang="en-US" dirty="0"/>
              <a:t>Soy </a:t>
            </a:r>
            <a:r>
              <a:rPr lang="en-US" dirty="0" err="1"/>
              <a:t>elegible</a:t>
            </a:r>
            <a:r>
              <a:rPr sz="3600" dirty="0">
                <a:solidFill>
                  <a:schemeClr val="accent2"/>
                </a:solidFill>
              </a:rPr>
              <a:t>?</a:t>
            </a:r>
            <a:endParaRPr sz="3600" dirty="0"/>
          </a:p>
          <a:p>
            <a:r>
              <a:rPr lang="es-ES" dirty="0"/>
              <a:t>Usted es elegible si:</a:t>
            </a:r>
          </a:p>
          <a:p>
            <a:br>
              <a:rPr lang="es-ES" dirty="0"/>
            </a:br>
            <a:r>
              <a:rPr lang="es-ES" dirty="0"/>
              <a:t>       Una pequeña empresa con menos de 500 empleados;</a:t>
            </a:r>
            <a:br>
              <a:rPr lang="es-ES" dirty="0"/>
            </a:br>
            <a:r>
              <a:rPr lang="es-ES" dirty="0"/>
              <a:t>       Una pequeña empresa que cumple con el estándar de tamaño de la SBA;</a:t>
            </a:r>
            <a:br>
              <a:rPr lang="es-ES" dirty="0"/>
            </a:br>
            <a:r>
              <a:rPr lang="es-ES" dirty="0"/>
              <a:t>       Una organización sin fines de lucro con menos de 500 empleados;</a:t>
            </a:r>
            <a:br>
              <a:rPr lang="es-ES" dirty="0"/>
            </a:br>
            <a:r>
              <a:rPr lang="es-ES" dirty="0"/>
              <a:t>       Propietario único;</a:t>
            </a:r>
            <a:br>
              <a:rPr lang="es-ES" dirty="0"/>
            </a:br>
            <a:r>
              <a:rPr lang="es-ES" dirty="0"/>
              <a:t>       Contratista independiente;</a:t>
            </a:r>
            <a:br>
              <a:rPr lang="es-ES" dirty="0"/>
            </a:br>
            <a:r>
              <a:rPr lang="es-ES" dirty="0"/>
              <a:t>       Individuo autónomo que regularmente realiza cualquier oficio o negocio.</a:t>
            </a:r>
          </a:p>
          <a:p>
            <a:pPr>
              <a:lnSpc>
                <a:spcPct val="100000"/>
              </a:lnSpc>
              <a:buFontTx/>
              <a:buChar char="▪"/>
            </a:pPr>
            <a:endParaRPr dirty="0"/>
          </a:p>
        </p:txBody>
      </p:sp>
      <p:sp>
        <p:nvSpPr>
          <p:cNvPr id="228" name="Rectangle 5"/>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29" name="Rectangle 9"/>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1</a:t>
            </a:r>
          </a:p>
        </p:txBody>
      </p:sp>
      <p:pic>
        <p:nvPicPr>
          <p:cNvPr id="232" name="Picture 8" descr="Picture 8"/>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33"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dirty="0"/>
              <a:t>SBA</a:t>
            </a:r>
            <a:r>
              <a:rPr lang="en-US" dirty="0"/>
              <a:t>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ontent Placeholder 2"/>
          <p:cNvSpPr txBox="1">
            <a:spLocks noGrp="1"/>
          </p:cNvSpPr>
          <p:nvPr>
            <p:ph type="body" idx="1"/>
          </p:nvPr>
        </p:nvSpPr>
        <p:spPr>
          <a:xfrm>
            <a:off x="1097280" y="1845734"/>
            <a:ext cx="10058401" cy="4023360"/>
          </a:xfrm>
          <a:prstGeom prst="rect">
            <a:avLst/>
          </a:prstGeom>
        </p:spPr>
        <p:txBody>
          <a:bodyPr/>
          <a:lstStyle/>
          <a:p>
            <a:pPr>
              <a:defRPr sz="2400" b="1">
                <a:solidFill>
                  <a:srgbClr val="E09878"/>
                </a:solidFill>
                <a:latin typeface="+mn-lt"/>
                <a:ea typeface="+mn-ea"/>
                <a:cs typeface="+mn-cs"/>
                <a:sym typeface="Helvetica"/>
              </a:defRPr>
            </a:pPr>
            <a:r>
              <a:rPr lang="en-US" dirty="0"/>
              <a:t>Que </a:t>
            </a:r>
            <a:r>
              <a:rPr lang="en-US" dirty="0" err="1"/>
              <a:t>necesito</a:t>
            </a:r>
            <a:r>
              <a:rPr lang="en-US" dirty="0"/>
              <a:t> </a:t>
            </a:r>
            <a:r>
              <a:rPr lang="en-US" sz="2800" dirty="0">
                <a:solidFill>
                  <a:schemeClr val="accent2">
                    <a:lumMod val="75000"/>
                  </a:schemeClr>
                </a:solidFill>
              </a:rPr>
              <a:t>saber</a:t>
            </a:r>
            <a:r>
              <a:rPr sz="4000" dirty="0">
                <a:solidFill>
                  <a:schemeClr val="accent2">
                    <a:lumMod val="75000"/>
                  </a:schemeClr>
                </a:solidFill>
              </a:rPr>
              <a:t>?</a:t>
            </a:r>
            <a:endParaRPr sz="3600" dirty="0">
              <a:solidFill>
                <a:schemeClr val="accent2">
                  <a:lumMod val="75000"/>
                </a:schemeClr>
              </a:solidFill>
            </a:endParaRPr>
          </a:p>
        </p:txBody>
      </p:sp>
      <p:sp>
        <p:nvSpPr>
          <p:cNvPr id="237" name="Rectangle 5"/>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38" name="Rectangle 7"/>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2</a:t>
            </a:r>
          </a:p>
        </p:txBody>
      </p:sp>
      <p:sp>
        <p:nvSpPr>
          <p:cNvPr id="239" name="Content Placeholder 2"/>
          <p:cNvSpPr txBox="1"/>
          <p:nvPr/>
        </p:nvSpPr>
        <p:spPr>
          <a:xfrm>
            <a:off x="1145464" y="2563341"/>
            <a:ext cx="9889329" cy="399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90000"/>
              </a:lnSpc>
              <a:spcBef>
                <a:spcPts val="1200"/>
              </a:spcBef>
              <a:defRPr sz="2400" b="1">
                <a:solidFill>
                  <a:schemeClr val="accent2"/>
                </a:solidFill>
                <a:latin typeface="+mn-lt"/>
                <a:ea typeface="+mn-ea"/>
                <a:cs typeface="+mn-cs"/>
                <a:sym typeface="Helvetica"/>
              </a:defRPr>
            </a:pPr>
            <a:r>
              <a:rPr dirty="0"/>
              <a:t> </a:t>
            </a:r>
            <a:endParaRPr lang="en-US" dirty="0"/>
          </a:p>
          <a:p>
            <a:pPr>
              <a:lnSpc>
                <a:spcPct val="90000"/>
              </a:lnSpc>
              <a:spcBef>
                <a:spcPts val="1200"/>
              </a:spcBef>
              <a:defRPr sz="2800">
                <a:solidFill>
                  <a:srgbClr val="404040"/>
                </a:solidFill>
              </a:defRPr>
            </a:pPr>
            <a:r>
              <a:rPr lang="es-ES" dirty="0"/>
              <a:t>El Programa de Protección de Cheques de Pago es un programa de estímulo federal diseñado para proporcionar acceso rápido a préstamos de la SBA para ayudar con la nómina y algunos costos operativos durante la interrupción comercial a corto plazo causada por la pandemia COVID-19.</a:t>
            </a:r>
            <a:endParaRPr lang="en-US" dirty="0"/>
          </a:p>
        </p:txBody>
      </p:sp>
      <p:pic>
        <p:nvPicPr>
          <p:cNvPr id="242" name="Picture 10" descr="Picture 10"/>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43" name="SBA Paycheck Protection Program"/>
          <p:cNvSpPr txBox="1">
            <a:spLocks noGrp="1"/>
          </p:cNvSpPr>
          <p:nvPr>
            <p:ph type="title"/>
          </p:nvPr>
        </p:nvSpPr>
        <p:spPr>
          <a:xfrm>
            <a:off x="862606" y="44020"/>
            <a:ext cx="10058401" cy="1450758"/>
          </a:xfrm>
          <a:prstGeom prst="rect">
            <a:avLst/>
          </a:prstGeom>
        </p:spPr>
        <p:txBody>
          <a:bodyPr/>
          <a:lstStyle>
            <a:lvl1pPr>
              <a:defRPr spc="-100">
                <a:solidFill>
                  <a:schemeClr val="accent2"/>
                </a:solidFill>
              </a:defRPr>
            </a:lvl1pPr>
          </a:lstStyle>
          <a:p>
            <a:r>
              <a:rPr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ontent Placeholder 2"/>
          <p:cNvSpPr txBox="1">
            <a:spLocks noGrp="1"/>
          </p:cNvSpPr>
          <p:nvPr>
            <p:ph type="body" idx="1"/>
          </p:nvPr>
        </p:nvSpPr>
        <p:spPr>
          <a:xfrm>
            <a:off x="1097280" y="1845734"/>
            <a:ext cx="10058401" cy="4023360"/>
          </a:xfrm>
          <a:prstGeom prst="rect">
            <a:avLst/>
          </a:prstGeom>
        </p:spPr>
        <p:txBody>
          <a:bodyPr/>
          <a:lstStyle/>
          <a:p>
            <a:pPr>
              <a:defRPr sz="2400" b="1">
                <a:solidFill>
                  <a:srgbClr val="E09878"/>
                </a:solidFill>
                <a:latin typeface="+mn-lt"/>
                <a:ea typeface="+mn-ea"/>
                <a:cs typeface="+mn-cs"/>
                <a:sym typeface="Helvetica"/>
              </a:defRPr>
            </a:pPr>
            <a:r>
              <a:rPr lang="en-US" dirty="0"/>
              <a:t>Que </a:t>
            </a:r>
            <a:r>
              <a:rPr lang="en-US" dirty="0" err="1"/>
              <a:t>necesito</a:t>
            </a:r>
            <a:r>
              <a:rPr lang="en-US" dirty="0"/>
              <a:t> </a:t>
            </a:r>
            <a:r>
              <a:rPr lang="en-US" sz="3600" dirty="0">
                <a:solidFill>
                  <a:schemeClr val="accent2"/>
                </a:solidFill>
              </a:rPr>
              <a:t>saber</a:t>
            </a:r>
            <a:r>
              <a:rPr sz="3600" dirty="0">
                <a:solidFill>
                  <a:schemeClr val="accent2"/>
                </a:solidFill>
              </a:rPr>
              <a:t>?</a:t>
            </a:r>
          </a:p>
        </p:txBody>
      </p:sp>
      <p:sp>
        <p:nvSpPr>
          <p:cNvPr id="246" name="Rectangle 5"/>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47" name="Rectangle 7"/>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2</a:t>
            </a:r>
          </a:p>
        </p:txBody>
      </p:sp>
      <p:sp>
        <p:nvSpPr>
          <p:cNvPr id="248" name="Content Placeholder 2"/>
          <p:cNvSpPr txBox="1"/>
          <p:nvPr/>
        </p:nvSpPr>
        <p:spPr>
          <a:xfrm>
            <a:off x="1145466" y="2132624"/>
            <a:ext cx="10058401" cy="345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1000"/>
              </a:lnSpc>
              <a:spcBef>
                <a:spcPts val="1200"/>
              </a:spcBef>
              <a:defRPr sz="2400" b="1">
                <a:solidFill>
                  <a:schemeClr val="accent2"/>
                </a:solidFill>
                <a:latin typeface="+mn-lt"/>
                <a:ea typeface="+mn-ea"/>
                <a:cs typeface="+mn-cs"/>
                <a:sym typeface="Helvetica"/>
              </a:defRPr>
            </a:pPr>
            <a:r>
              <a:rPr dirty="0"/>
              <a:t> </a:t>
            </a:r>
            <a:endParaRPr sz="2000" dirty="0">
              <a:solidFill>
                <a:srgbClr val="404040"/>
              </a:solidFill>
            </a:endParaRPr>
          </a:p>
          <a:p>
            <a:r>
              <a:rPr lang="es-ES" dirty="0"/>
              <a:t>El Programa de protección de cheques de pago proporciona a las pequeñas empresas fondos para pagar hasta 8 semanas de costos de nómina, incluidos los beneficios. Los fondos también se pueden utilizar para pagar intereses sobre hipotecas, alquileres y servicios públicos.</a:t>
            </a:r>
          </a:p>
          <a:p>
            <a:br>
              <a:rPr lang="es-ES" dirty="0"/>
            </a:br>
            <a:r>
              <a:rPr lang="es-ES" dirty="0"/>
              <a:t>Los fondos se proporcionan en forma de préstamos que serán completamente perdonados cuando se utilicen para los costos de nómina, intereses sobre hipotecas, alquileres y servicios públicos durante el período de 8 semanas.</a:t>
            </a:r>
          </a:p>
          <a:p>
            <a:br>
              <a:rPr lang="es-ES" dirty="0"/>
            </a:br>
            <a:r>
              <a:rPr lang="es-ES" dirty="0"/>
              <a:t>  Debido a la alta suscripción probable, al menos el 75% de la cantidad perdonada se debe haber utilizado para la nómina.</a:t>
            </a:r>
          </a:p>
          <a:p>
            <a:pPr marL="91439" indent="-91439">
              <a:lnSpc>
                <a:spcPct val="81000"/>
              </a:lnSpc>
              <a:spcBef>
                <a:spcPts val="1200"/>
              </a:spcBef>
              <a:buClr>
                <a:schemeClr val="accent1"/>
              </a:buClr>
              <a:buSzPct val="100000"/>
              <a:buChar char="▪"/>
              <a:defRPr sz="2400">
                <a:solidFill>
                  <a:srgbClr val="404040"/>
                </a:solidFill>
              </a:defRPr>
            </a:pPr>
            <a:endParaRPr dirty="0"/>
          </a:p>
        </p:txBody>
      </p:sp>
      <p:sp>
        <p:nvSpPr>
          <p:cNvPr id="249" name="Rectangle 9"/>
          <p:cNvSpPr txBox="1"/>
          <p:nvPr/>
        </p:nvSpPr>
        <p:spPr>
          <a:xfrm>
            <a:off x="1191185" y="5752927"/>
            <a:ext cx="8821496" cy="760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u="sng">
                <a:solidFill>
                  <a:srgbClr val="262626"/>
                </a:solidFill>
                <a:latin typeface="+mn-lt"/>
                <a:ea typeface="+mn-ea"/>
                <a:cs typeface="+mn-cs"/>
                <a:sym typeface="Helvetica"/>
              </a:defRPr>
            </a:pPr>
            <a:r>
              <a:t>Please note </a:t>
            </a:r>
            <a:r>
              <a:rPr b="0" u="none">
                <a:solidFill>
                  <a:srgbClr val="000000"/>
                </a:solidFill>
                <a:latin typeface="+mj-lt"/>
                <a:ea typeface="+mj-ea"/>
                <a:cs typeface="+mj-cs"/>
                <a:sym typeface="Calibri"/>
              </a:rPr>
              <a:t>that this does not include salaries over $100,000. </a:t>
            </a:r>
          </a:p>
          <a:p>
            <a:pPr>
              <a:defRPr sz="2400">
                <a:solidFill>
                  <a:srgbClr val="262626"/>
                </a:solidFill>
              </a:defRPr>
            </a:pPr>
            <a:r>
              <a:t>.</a:t>
            </a:r>
          </a:p>
        </p:txBody>
      </p:sp>
      <p:sp>
        <p:nvSpPr>
          <p:cNvPr id="253" name="SBA Paycheck Protection Program"/>
          <p:cNvSpPr txBox="1">
            <a:spLocks noGrp="1"/>
          </p:cNvSpPr>
          <p:nvPr>
            <p:ph type="title"/>
          </p:nvPr>
        </p:nvSpPr>
        <p:spPr>
          <a:xfrm>
            <a:off x="1097280" y="179199"/>
            <a:ext cx="10058401" cy="1450758"/>
          </a:xfrm>
          <a:prstGeom prst="rect">
            <a:avLst/>
          </a:prstGeom>
        </p:spPr>
        <p:txBody>
          <a:bodyPr/>
          <a:lstStyle>
            <a:lvl1pPr>
              <a:defRPr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59" name="SBA Paycheck Protection Program"/>
          <p:cNvSpPr txBox="1">
            <a:spLocks noGrp="1"/>
          </p:cNvSpPr>
          <p:nvPr>
            <p:ph type="title"/>
          </p:nvPr>
        </p:nvSpPr>
        <p:spPr>
          <a:xfrm>
            <a:off x="1097280" y="179199"/>
            <a:ext cx="10058401" cy="1450758"/>
          </a:xfrm>
          <a:prstGeom prst="rect">
            <a:avLst/>
          </a:prstGeom>
        </p:spPr>
        <p:txBody>
          <a:bodyPr/>
          <a:lstStyle>
            <a:lvl1pPr>
              <a:defRPr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
        <p:nvSpPr>
          <p:cNvPr id="3" name="Text Placeholder 2">
            <a:extLst>
              <a:ext uri="{FF2B5EF4-FFF2-40B4-BE49-F238E27FC236}">
                <a16:creationId xmlns:a16="http://schemas.microsoft.com/office/drawing/2014/main" id="{839B2DB4-F0E8-4DF6-BF06-0E080785ED20}"/>
              </a:ext>
            </a:extLst>
          </p:cNvPr>
          <p:cNvSpPr>
            <a:spLocks noGrp="1"/>
          </p:cNvSpPr>
          <p:nvPr>
            <p:ph type="body" idx="1"/>
          </p:nvPr>
        </p:nvSpPr>
        <p:spPr/>
        <p:txBody>
          <a:bodyPr/>
          <a:lstStyle/>
          <a:p>
            <a:r>
              <a:rPr lang="es-ES" dirty="0"/>
              <a:t>El monto de la condonación del préstamo se reduce si hay:</a:t>
            </a:r>
          </a:p>
          <a:p>
            <a:r>
              <a:rPr lang="es-ES" dirty="0"/>
              <a:t>        -Una reducción en el número de empleados o,</a:t>
            </a:r>
          </a:p>
          <a:p>
            <a:r>
              <a:rPr lang="es-ES" dirty="0"/>
              <a:t>        -Una reducción de más del 25% en los salarios pagados a los empleados.</a:t>
            </a:r>
          </a:p>
          <a:p>
            <a:endParaRPr lang="es-ES" dirty="0"/>
          </a:p>
          <a:p>
            <a:r>
              <a:rPr lang="es-ES" dirty="0"/>
              <a:t>El perdón se basa en que el empleador mantiene o recontrata rápidamente a los empleados y mantiene los niveles salariales.</a:t>
            </a:r>
          </a:p>
          <a:p>
            <a:r>
              <a:rPr lang="es-ES" dirty="0"/>
              <a:t>Tenga en cuenta que la condonación del préstamo no puede exceder el monto principal del préstamo.</a:t>
            </a:r>
          </a:p>
          <a:p>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ontent Placeholder 2"/>
          <p:cNvSpPr txBox="1">
            <a:spLocks noGrp="1"/>
          </p:cNvSpPr>
          <p:nvPr>
            <p:ph type="body" idx="1"/>
          </p:nvPr>
        </p:nvSpPr>
        <p:spPr>
          <a:xfrm>
            <a:off x="1097280" y="1845734"/>
            <a:ext cx="10058401" cy="4023360"/>
          </a:xfrm>
          <a:prstGeom prst="rect">
            <a:avLst/>
          </a:prstGeom>
        </p:spPr>
        <p:txBody>
          <a:bodyPr>
            <a:normAutofit/>
          </a:bodyPr>
          <a:lstStyle/>
          <a:p>
            <a:pPr>
              <a:buFontTx/>
              <a:buChar char="▪"/>
              <a:defRPr sz="2800"/>
            </a:pPr>
            <a:r>
              <a:rPr lang="es-ES" sz="2400" dirty="0"/>
              <a:t>Cualquier monto de préstamo que no se condona al final del período de 8 semanas se transfiere como un préstamo en </a:t>
            </a:r>
            <a:r>
              <a:rPr lang="es-ES" sz="2400" b="1" dirty="0"/>
              <a:t>curso con un vencimiento de 2 años a una tasa de interés fija del 1%.</a:t>
            </a:r>
          </a:p>
          <a:p>
            <a:pPr>
              <a:buFontTx/>
              <a:buChar char="▪"/>
              <a:defRPr sz="2800"/>
            </a:pPr>
            <a:endParaRPr lang="es-ES" sz="2400" b="1" dirty="0"/>
          </a:p>
          <a:p>
            <a:pPr>
              <a:buFontTx/>
              <a:buChar char="▪"/>
              <a:defRPr sz="2800"/>
            </a:pPr>
            <a:r>
              <a:rPr lang="es-ES" sz="2400" dirty="0"/>
              <a:t>Los pagos se difieren por seis meses, sin embargo, los intereses comienzan a acumularse en los desembolsos en efectivo; SUS OCHO SEMANAS comienzan en la fecha en que se desembolsa su préstamo.</a:t>
            </a:r>
          </a:p>
          <a:p>
            <a:pPr>
              <a:buFontTx/>
              <a:buChar char="▪"/>
              <a:defRPr sz="2800"/>
            </a:pPr>
            <a:endParaRPr lang="es-ES" sz="2400" dirty="0"/>
          </a:p>
          <a:p>
            <a:pPr>
              <a:buFontTx/>
              <a:buChar char="▪"/>
              <a:defRPr sz="2800"/>
            </a:pPr>
            <a:r>
              <a:rPr lang="es-ES" sz="2400" dirty="0"/>
              <a:t>El período de solicitud </a:t>
            </a:r>
            <a:r>
              <a:rPr lang="es-ES" sz="2400" b="1" u="sng" dirty="0"/>
              <a:t>es hasta el 30 de junio</a:t>
            </a:r>
            <a:r>
              <a:rPr lang="es-ES" sz="2400" dirty="0"/>
              <a:t>, pero le recomendamos que presente su solicitud lo más rápido posible porque hay un límite de financiación.</a:t>
            </a:r>
            <a:endParaRPr sz="2400" dirty="0"/>
          </a:p>
        </p:txBody>
      </p:sp>
      <p:pic>
        <p:nvPicPr>
          <p:cNvPr id="264"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65" name="SBA Paycheck Protection Program"/>
          <p:cNvSpPr txBox="1">
            <a:spLocks noGrp="1"/>
          </p:cNvSpPr>
          <p:nvPr>
            <p:ph type="title"/>
          </p:nvPr>
        </p:nvSpPr>
        <p:spPr>
          <a:xfrm>
            <a:off x="1097280" y="179199"/>
            <a:ext cx="10058401" cy="1450758"/>
          </a:xfrm>
          <a:prstGeom prst="rect">
            <a:avLst/>
          </a:prstGeom>
        </p:spPr>
        <p:txBody>
          <a:bodyPr/>
          <a:lstStyle>
            <a:lvl1pPr>
              <a:defRPr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p:cNvSpPr txBox="1">
            <a:spLocks noGrp="1"/>
          </p:cNvSpPr>
          <p:nvPr>
            <p:ph type="body" idx="1"/>
          </p:nvPr>
        </p:nvSpPr>
        <p:spPr>
          <a:xfrm>
            <a:off x="1097280" y="1963810"/>
            <a:ext cx="10058401" cy="4023360"/>
          </a:xfrm>
          <a:prstGeom prst="rect">
            <a:avLst/>
          </a:prstGeom>
        </p:spPr>
        <p:txBody>
          <a:bodyPr/>
          <a:lstStyle/>
          <a:p>
            <a:pPr fontAlgn="t"/>
            <a:br>
              <a:rPr lang="es-ES" dirty="0"/>
            </a:br>
            <a:r>
              <a:rPr lang="es-ES" dirty="0"/>
              <a:t>Las pequeñas empresas de nuestra nación se enfrentan a una interrupción económica sin precedentes debido al brote de Coronavirus (COVID-19). El viernes 27 de marzo de 2020, el Presidente promulgó la Ley CARES, que contiene $ 376 mil millones en ayuda para trabajadores estadounidenses y pequeñas empresas.</a:t>
            </a:r>
          </a:p>
          <a:p>
            <a:pPr fontAlgn="t"/>
            <a:br>
              <a:rPr lang="es-ES" dirty="0"/>
            </a:br>
            <a:r>
              <a:rPr lang="es-ES" dirty="0"/>
              <a:t>Además de los programas tradicionales de financiación de la SBA, la Ley CARES estableció varios programas temporales nuevos para abordar el brote de COVID-19.</a:t>
            </a:r>
          </a:p>
          <a:p>
            <a:pPr marL="0" indent="0">
              <a:buNone/>
              <a:defRPr sz="2800"/>
            </a:pPr>
            <a:endParaRPr dirty="0"/>
          </a:p>
        </p:txBody>
      </p:sp>
      <p:pic>
        <p:nvPicPr>
          <p:cNvPr id="130" name="Picture 3" descr="Picture 3"/>
          <p:cNvPicPr>
            <a:picLocks noChangeAspect="1"/>
          </p:cNvPicPr>
          <p:nvPr/>
        </p:nvPicPr>
        <p:blipFill>
          <a:blip r:embed="rId2"/>
          <a:stretch>
            <a:fillRect/>
          </a:stretch>
        </p:blipFill>
        <p:spPr>
          <a:xfrm>
            <a:off x="8300076" y="310895"/>
            <a:ext cx="2855605" cy="1305769"/>
          </a:xfrm>
          <a:prstGeom prst="rect">
            <a:avLst/>
          </a:prstGeom>
          <a:ln w="12700">
            <a:miter lim="400000"/>
          </a:ln>
        </p:spPr>
      </p:pic>
      <p:pic>
        <p:nvPicPr>
          <p:cNvPr id="133" name="Picture 6" descr="Picture 6"/>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xfrm>
            <a:off x="1097280" y="957699"/>
            <a:ext cx="10058401" cy="1450757"/>
          </a:xfrm>
          <a:prstGeom prst="rect">
            <a:avLst/>
          </a:prstGeom>
        </p:spPr>
        <p:txBody>
          <a:bodyPr/>
          <a:lstStyle>
            <a:lvl1pPr>
              <a:defRPr spc="-100">
                <a:solidFill>
                  <a:schemeClr val="accent2"/>
                </a:solidFill>
              </a:defRPr>
            </a:lvl1pPr>
          </a:lstStyle>
          <a:p>
            <a:br/>
            <a:endParaRPr/>
          </a:p>
        </p:txBody>
      </p:sp>
      <p:sp>
        <p:nvSpPr>
          <p:cNvPr id="268" name="Content Placeholder 2"/>
          <p:cNvSpPr txBox="1">
            <a:spLocks noGrp="1"/>
          </p:cNvSpPr>
          <p:nvPr>
            <p:ph type="body" sz="quarter" idx="1"/>
          </p:nvPr>
        </p:nvSpPr>
        <p:spPr>
          <a:xfrm>
            <a:off x="1097280" y="1845734"/>
            <a:ext cx="8046719" cy="906012"/>
          </a:xfrm>
          <a:prstGeom prst="rect">
            <a:avLst/>
          </a:prstGeom>
        </p:spPr>
        <p:txBody>
          <a:bodyPr>
            <a:normAutofit/>
          </a:bodyPr>
          <a:lstStyle/>
          <a:p>
            <a:pPr>
              <a:lnSpc>
                <a:spcPct val="72000"/>
              </a:lnSpc>
              <a:defRPr sz="3100" b="1">
                <a:solidFill>
                  <a:srgbClr val="E09878"/>
                </a:solidFill>
                <a:latin typeface="+mn-lt"/>
                <a:ea typeface="+mn-ea"/>
                <a:cs typeface="+mn-cs"/>
                <a:sym typeface="Helvetica"/>
              </a:defRPr>
            </a:pPr>
            <a:r>
              <a:rPr lang="en-US" dirty="0" err="1"/>
              <a:t>Cuanto</a:t>
            </a:r>
            <a:r>
              <a:rPr lang="en-US" dirty="0"/>
              <a:t> </a:t>
            </a:r>
            <a:r>
              <a:rPr lang="en-US" dirty="0" err="1"/>
              <a:t>puedo</a:t>
            </a:r>
            <a:r>
              <a:rPr lang="en-US" dirty="0"/>
              <a:t> </a:t>
            </a:r>
            <a:r>
              <a:rPr lang="en-US" sz="4700" dirty="0" err="1">
                <a:solidFill>
                  <a:schemeClr val="accent2"/>
                </a:solidFill>
              </a:rPr>
              <a:t>Prestar</a:t>
            </a:r>
            <a:r>
              <a:rPr sz="4700" dirty="0">
                <a:solidFill>
                  <a:schemeClr val="accent2"/>
                </a:solidFill>
              </a:rPr>
              <a:t>?</a:t>
            </a:r>
            <a:endParaRPr sz="2400" dirty="0"/>
          </a:p>
          <a:p>
            <a:pPr marL="0" indent="0">
              <a:lnSpc>
                <a:spcPct val="72000"/>
              </a:lnSpc>
              <a:buSzTx/>
              <a:buNone/>
              <a:defRPr sz="1100">
                <a:solidFill>
                  <a:schemeClr val="accent1"/>
                </a:solidFill>
              </a:defRPr>
            </a:pPr>
            <a:r>
              <a:rPr dirty="0"/>
              <a:t> </a:t>
            </a:r>
          </a:p>
        </p:txBody>
      </p:sp>
      <p:sp>
        <p:nvSpPr>
          <p:cNvPr id="269" name="Rectangle 6"/>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70" name="Rectangle 7"/>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3</a:t>
            </a:r>
          </a:p>
        </p:txBody>
      </p:sp>
      <p:sp>
        <p:nvSpPr>
          <p:cNvPr id="272" name="TextBox 8"/>
          <p:cNvSpPr txBox="1"/>
          <p:nvPr/>
        </p:nvSpPr>
        <p:spPr>
          <a:xfrm>
            <a:off x="1251246" y="2443946"/>
            <a:ext cx="10566177" cy="3477875"/>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u="sng">
                <a:solidFill>
                  <a:srgbClr val="FFFFFF"/>
                </a:solidFill>
                <a:latin typeface="+mn-lt"/>
                <a:ea typeface="+mn-ea"/>
                <a:cs typeface="+mn-cs"/>
                <a:sym typeface="Helvetica"/>
              </a:defRPr>
            </a:pPr>
            <a:r>
              <a:rPr lang="en-US" dirty="0"/>
              <a:t>Para </a:t>
            </a:r>
            <a:r>
              <a:rPr lang="en-US" dirty="0" err="1"/>
              <a:t>empleados</a:t>
            </a:r>
            <a:r>
              <a:rPr lang="en-US" dirty="0"/>
              <a:t> no </a:t>
            </a:r>
            <a:r>
              <a:rPr lang="en-US" dirty="0" err="1"/>
              <a:t>temporales</a:t>
            </a:r>
            <a:r>
              <a:rPr dirty="0"/>
              <a:t>:</a:t>
            </a:r>
          </a:p>
          <a:p>
            <a:pPr>
              <a:defRPr sz="3200" b="1">
                <a:solidFill>
                  <a:srgbClr val="0D0D0D"/>
                </a:solidFill>
                <a:latin typeface="+mn-lt"/>
                <a:ea typeface="+mn-ea"/>
                <a:cs typeface="+mn-cs"/>
                <a:sym typeface="Helvetica"/>
              </a:defRPr>
            </a:pPr>
            <a:endParaRPr lang="es-ES" sz="2800" dirty="0"/>
          </a:p>
          <a:p>
            <a:pPr>
              <a:defRPr sz="3200" b="1">
                <a:solidFill>
                  <a:srgbClr val="0D0D0D"/>
                </a:solidFill>
                <a:latin typeface="+mn-lt"/>
                <a:ea typeface="+mn-ea"/>
                <a:cs typeface="+mn-cs"/>
                <a:sym typeface="Helvetica"/>
              </a:defRPr>
            </a:pPr>
            <a:r>
              <a:rPr lang="es-ES" sz="2800" dirty="0"/>
              <a:t>Préstamo máximo = 2.5 x el promedio del prestatario</a:t>
            </a:r>
          </a:p>
          <a:p>
            <a:pPr>
              <a:defRPr sz="3200" b="1">
                <a:solidFill>
                  <a:srgbClr val="0D0D0D"/>
                </a:solidFill>
                <a:latin typeface="+mn-lt"/>
                <a:ea typeface="+mn-ea"/>
                <a:cs typeface="+mn-cs"/>
                <a:sym typeface="Helvetica"/>
              </a:defRPr>
            </a:pPr>
            <a:r>
              <a:rPr lang="es-ES" sz="2800" dirty="0"/>
              <a:t>                                           costos mensuales de nómina</a:t>
            </a:r>
          </a:p>
          <a:p>
            <a:pPr>
              <a:defRPr sz="3200" b="1">
                <a:solidFill>
                  <a:srgbClr val="0D0D0D"/>
                </a:solidFill>
                <a:latin typeface="+mn-lt"/>
                <a:ea typeface="+mn-ea"/>
                <a:cs typeface="+mn-cs"/>
                <a:sym typeface="Helvetica"/>
              </a:defRPr>
            </a:pPr>
            <a:r>
              <a:rPr lang="es-ES" sz="2800" dirty="0"/>
              <a:t>                                           incurrido ya sea durante el</a:t>
            </a:r>
          </a:p>
          <a:p>
            <a:pPr>
              <a:defRPr sz="3200" b="1">
                <a:solidFill>
                  <a:srgbClr val="0D0D0D"/>
                </a:solidFill>
                <a:latin typeface="+mn-lt"/>
                <a:ea typeface="+mn-ea"/>
                <a:cs typeface="+mn-cs"/>
                <a:sym typeface="Helvetica"/>
              </a:defRPr>
            </a:pPr>
            <a:r>
              <a:rPr lang="es-ES" sz="2800" dirty="0"/>
              <a:t>                                           12 meses anteriores o</a:t>
            </a:r>
          </a:p>
          <a:p>
            <a:pPr>
              <a:defRPr sz="3200" b="1">
                <a:solidFill>
                  <a:srgbClr val="0D0D0D"/>
                </a:solidFill>
                <a:latin typeface="+mn-lt"/>
                <a:ea typeface="+mn-ea"/>
                <a:cs typeface="+mn-cs"/>
                <a:sym typeface="Helvetica"/>
              </a:defRPr>
            </a:pPr>
            <a:r>
              <a:rPr lang="es-ES" sz="2800" dirty="0"/>
              <a:t>                                           del año calendario 2019</a:t>
            </a:r>
            <a:r>
              <a:rPr sz="2800" dirty="0"/>
              <a:t>                                </a:t>
            </a:r>
          </a:p>
          <a:p>
            <a:pPr>
              <a:defRPr sz="2000" i="1" u="sng">
                <a:solidFill>
                  <a:srgbClr val="FFFFFF"/>
                </a:solidFill>
                <a:latin typeface="+mn-lt"/>
                <a:ea typeface="+mn-ea"/>
                <a:cs typeface="+mn-cs"/>
                <a:sym typeface="Helvetica"/>
              </a:defRPr>
            </a:pPr>
            <a:endParaRPr dirty="0"/>
          </a:p>
        </p:txBody>
      </p:sp>
      <p:sp>
        <p:nvSpPr>
          <p:cNvPr id="273"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title"/>
          </p:nvPr>
        </p:nvSpPr>
        <p:spPr>
          <a:xfrm>
            <a:off x="1097280" y="957699"/>
            <a:ext cx="10058401" cy="1450757"/>
          </a:xfrm>
          <a:prstGeom prst="rect">
            <a:avLst/>
          </a:prstGeom>
        </p:spPr>
        <p:txBody>
          <a:bodyPr/>
          <a:lstStyle>
            <a:lvl1pPr>
              <a:defRPr spc="-100">
                <a:solidFill>
                  <a:schemeClr val="accent2"/>
                </a:solidFill>
              </a:defRPr>
            </a:lvl1pPr>
          </a:lstStyle>
          <a:p>
            <a:br/>
            <a:endParaRPr/>
          </a:p>
        </p:txBody>
      </p:sp>
      <p:sp>
        <p:nvSpPr>
          <p:cNvPr id="276" name="Content Placeholder 2"/>
          <p:cNvSpPr txBox="1">
            <a:spLocks noGrp="1"/>
          </p:cNvSpPr>
          <p:nvPr>
            <p:ph type="body" sz="quarter" idx="1"/>
          </p:nvPr>
        </p:nvSpPr>
        <p:spPr>
          <a:xfrm>
            <a:off x="1097280" y="1845734"/>
            <a:ext cx="8046719" cy="906012"/>
          </a:xfrm>
          <a:prstGeom prst="rect">
            <a:avLst/>
          </a:prstGeom>
        </p:spPr>
        <p:txBody>
          <a:bodyPr/>
          <a:lstStyle/>
          <a:p>
            <a:pPr>
              <a:lnSpc>
                <a:spcPct val="72000"/>
              </a:lnSpc>
              <a:defRPr sz="3100" b="1">
                <a:solidFill>
                  <a:srgbClr val="E09878"/>
                </a:solidFill>
                <a:latin typeface="+mn-lt"/>
                <a:ea typeface="+mn-ea"/>
                <a:cs typeface="+mn-cs"/>
                <a:sym typeface="Helvetica"/>
              </a:defRPr>
            </a:pPr>
            <a:r>
              <a:rPr lang="en-US" sz="3100" b="1" dirty="0" err="1">
                <a:solidFill>
                  <a:srgbClr val="E09878"/>
                </a:solidFill>
                <a:sym typeface="Helvetica"/>
              </a:rPr>
              <a:t>Cuanto</a:t>
            </a:r>
            <a:r>
              <a:rPr lang="en-US" sz="3100" b="1" dirty="0">
                <a:solidFill>
                  <a:srgbClr val="E09878"/>
                </a:solidFill>
                <a:sym typeface="Helvetica"/>
              </a:rPr>
              <a:t> </a:t>
            </a:r>
            <a:r>
              <a:rPr lang="en-US" sz="3100" b="1" dirty="0" err="1">
                <a:solidFill>
                  <a:srgbClr val="E09878"/>
                </a:solidFill>
                <a:sym typeface="Helvetica"/>
              </a:rPr>
              <a:t>puedo</a:t>
            </a:r>
            <a:r>
              <a:rPr lang="en-US" sz="3100" b="1" dirty="0">
                <a:solidFill>
                  <a:srgbClr val="E09878"/>
                </a:solidFill>
                <a:sym typeface="Helvetica"/>
              </a:rPr>
              <a:t> </a:t>
            </a:r>
            <a:r>
              <a:rPr lang="en-US" sz="4700" b="1" dirty="0" err="1">
                <a:solidFill>
                  <a:schemeClr val="accent2"/>
                </a:solidFill>
                <a:sym typeface="Helvetica"/>
              </a:rPr>
              <a:t>Prestar</a:t>
            </a:r>
            <a:r>
              <a:rPr lang="en-US" sz="4700" b="1" dirty="0">
                <a:solidFill>
                  <a:schemeClr val="accent2"/>
                </a:solidFill>
                <a:sym typeface="Helvetica"/>
              </a:rPr>
              <a:t>?</a:t>
            </a:r>
            <a:endParaRPr lang="en-US" sz="2400" b="1" dirty="0">
              <a:solidFill>
                <a:srgbClr val="E09878"/>
              </a:solidFill>
              <a:sym typeface="Helvetica"/>
            </a:endParaRPr>
          </a:p>
          <a:p>
            <a:pPr marL="0" indent="0">
              <a:lnSpc>
                <a:spcPct val="72000"/>
              </a:lnSpc>
              <a:buSzTx/>
              <a:buNone/>
              <a:defRPr sz="1100">
                <a:solidFill>
                  <a:schemeClr val="accent1"/>
                </a:solidFill>
              </a:defRPr>
            </a:pPr>
            <a:r>
              <a:rPr dirty="0"/>
              <a:t> </a:t>
            </a:r>
          </a:p>
        </p:txBody>
      </p:sp>
      <p:sp>
        <p:nvSpPr>
          <p:cNvPr id="277" name="Rectangle 6"/>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78" name="Rectangle 7"/>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3</a:t>
            </a:r>
          </a:p>
        </p:txBody>
      </p:sp>
      <p:sp>
        <p:nvSpPr>
          <p:cNvPr id="280"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
        <p:nvSpPr>
          <p:cNvPr id="2" name="TextBox 1">
            <a:extLst>
              <a:ext uri="{FF2B5EF4-FFF2-40B4-BE49-F238E27FC236}">
                <a16:creationId xmlns:a16="http://schemas.microsoft.com/office/drawing/2014/main" id="{8ECF10F1-3FCC-480A-B1A9-FDFF1A273D65}"/>
              </a:ext>
            </a:extLst>
          </p:cNvPr>
          <p:cNvSpPr txBox="1"/>
          <p:nvPr/>
        </p:nvSpPr>
        <p:spPr>
          <a:xfrm>
            <a:off x="1097280" y="2601798"/>
            <a:ext cx="9177936"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2800" dirty="0"/>
              <a:t>Para nuevas empresas (no operativas en 2019):</a:t>
            </a:r>
          </a:p>
          <a:p>
            <a:r>
              <a:rPr lang="es-ES" sz="2800" dirty="0"/>
              <a:t>Préstamo máximo = 2.5 x el promedio del prestatario</a:t>
            </a:r>
          </a:p>
          <a:p>
            <a:r>
              <a:rPr lang="es-ES" sz="2800" dirty="0"/>
              <a:t>                                          costos mensuales de nómina</a:t>
            </a:r>
          </a:p>
          <a:p>
            <a:r>
              <a:rPr lang="es-ES" sz="2800" dirty="0"/>
              <a:t>                                          incurrido durante enero</a:t>
            </a:r>
          </a:p>
          <a:p>
            <a:r>
              <a:rPr lang="es-ES" sz="2800" dirty="0"/>
              <a:t>                                          y febrero de 2020.</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xfrm>
            <a:off x="1097280" y="957699"/>
            <a:ext cx="10058401" cy="1450757"/>
          </a:xfrm>
          <a:prstGeom prst="rect">
            <a:avLst/>
          </a:prstGeom>
        </p:spPr>
        <p:txBody>
          <a:bodyPr/>
          <a:lstStyle>
            <a:lvl1pPr>
              <a:defRPr spc="-100">
                <a:solidFill>
                  <a:schemeClr val="accent2"/>
                </a:solidFill>
              </a:defRPr>
            </a:lvl1pPr>
          </a:lstStyle>
          <a:p>
            <a:br/>
            <a:endParaRPr/>
          </a:p>
        </p:txBody>
      </p:sp>
      <p:sp>
        <p:nvSpPr>
          <p:cNvPr id="283" name="Content Placeholder 2"/>
          <p:cNvSpPr txBox="1">
            <a:spLocks noGrp="1"/>
          </p:cNvSpPr>
          <p:nvPr>
            <p:ph type="body" sz="quarter" idx="1"/>
          </p:nvPr>
        </p:nvSpPr>
        <p:spPr>
          <a:xfrm>
            <a:off x="1097280" y="1845734"/>
            <a:ext cx="8046719" cy="906012"/>
          </a:xfrm>
          <a:prstGeom prst="rect">
            <a:avLst/>
          </a:prstGeom>
        </p:spPr>
        <p:txBody>
          <a:bodyPr>
            <a:normAutofit/>
          </a:bodyPr>
          <a:lstStyle/>
          <a:p>
            <a:pPr>
              <a:lnSpc>
                <a:spcPct val="72000"/>
              </a:lnSpc>
              <a:defRPr sz="3100" b="1">
                <a:solidFill>
                  <a:srgbClr val="E09878"/>
                </a:solidFill>
                <a:latin typeface="+mn-lt"/>
                <a:ea typeface="+mn-ea"/>
                <a:cs typeface="+mn-cs"/>
                <a:sym typeface="Helvetica"/>
              </a:defRPr>
            </a:pPr>
            <a:r>
              <a:rPr lang="en-US" dirty="0" err="1"/>
              <a:t>Cuanto</a:t>
            </a:r>
            <a:r>
              <a:rPr lang="en-US" dirty="0"/>
              <a:t> </a:t>
            </a:r>
            <a:r>
              <a:rPr lang="en-US" dirty="0" err="1"/>
              <a:t>puedo</a:t>
            </a:r>
            <a:r>
              <a:rPr lang="en-US" dirty="0"/>
              <a:t> </a:t>
            </a:r>
            <a:r>
              <a:rPr lang="en-US" sz="4700" dirty="0" err="1">
                <a:solidFill>
                  <a:schemeClr val="accent2"/>
                </a:solidFill>
              </a:rPr>
              <a:t>prestar</a:t>
            </a:r>
            <a:r>
              <a:rPr lang="en-US" sz="4700" dirty="0">
                <a:solidFill>
                  <a:schemeClr val="accent2"/>
                </a:solidFill>
              </a:rPr>
              <a:t>?</a:t>
            </a:r>
            <a:endParaRPr sz="2400" dirty="0">
              <a:highlight>
                <a:srgbClr val="FFFF00"/>
              </a:highlight>
            </a:endParaRPr>
          </a:p>
          <a:p>
            <a:pPr marL="0" indent="0">
              <a:lnSpc>
                <a:spcPct val="72000"/>
              </a:lnSpc>
              <a:buSzTx/>
              <a:buNone/>
              <a:defRPr sz="1100">
                <a:solidFill>
                  <a:schemeClr val="accent1"/>
                </a:solidFill>
              </a:defRPr>
            </a:pPr>
            <a:r>
              <a:rPr dirty="0"/>
              <a:t> </a:t>
            </a:r>
          </a:p>
        </p:txBody>
      </p:sp>
      <p:sp>
        <p:nvSpPr>
          <p:cNvPr id="284" name="Rectangle 6"/>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285" name="Rectangle 7"/>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3</a:t>
            </a:r>
          </a:p>
        </p:txBody>
      </p:sp>
      <p:sp>
        <p:nvSpPr>
          <p:cNvPr id="287"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lang="en-US" dirty="0"/>
          </a:p>
        </p:txBody>
      </p:sp>
      <p:sp>
        <p:nvSpPr>
          <p:cNvPr id="3" name="TextBox 2">
            <a:extLst>
              <a:ext uri="{FF2B5EF4-FFF2-40B4-BE49-F238E27FC236}">
                <a16:creationId xmlns:a16="http://schemas.microsoft.com/office/drawing/2014/main" id="{33CC4F47-0C41-4A62-9AE2-53D63374643A}"/>
              </a:ext>
            </a:extLst>
          </p:cNvPr>
          <p:cNvSpPr txBox="1"/>
          <p:nvPr/>
        </p:nvSpPr>
        <p:spPr>
          <a:xfrm>
            <a:off x="1283692" y="2677212"/>
            <a:ext cx="8712563"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u="sng" dirty="0">
                <a:solidFill>
                  <a:schemeClr val="tx1"/>
                </a:solidFill>
                <a:latin typeface="+mn-lt"/>
              </a:rPr>
              <a:t>Para empleadores estacionales:</a:t>
            </a:r>
          </a:p>
          <a:p>
            <a:r>
              <a:rPr lang="es-ES" dirty="0">
                <a:solidFill>
                  <a:schemeClr val="tx1"/>
                </a:solidFill>
                <a:latin typeface="+mn-lt"/>
              </a:rPr>
              <a:t>Préstamo máximo = 2.5 x el promedio mensual del prestatario</a:t>
            </a:r>
          </a:p>
          <a:p>
            <a:r>
              <a:rPr lang="es-ES" dirty="0">
                <a:solidFill>
                  <a:schemeClr val="tx1"/>
                </a:solidFill>
                <a:latin typeface="+mn-lt"/>
              </a:rPr>
              <a:t>                                           costos de nómina por 12 semanas</a:t>
            </a:r>
          </a:p>
          <a:p>
            <a:r>
              <a:rPr lang="es-ES" dirty="0">
                <a:solidFill>
                  <a:schemeClr val="tx1"/>
                </a:solidFill>
                <a:latin typeface="+mn-lt"/>
              </a:rPr>
              <a:t>                                           período del año pasado a partir del 15 de febrero,</a:t>
            </a:r>
          </a:p>
          <a:p>
            <a:r>
              <a:rPr lang="es-ES" dirty="0">
                <a:solidFill>
                  <a:schemeClr val="tx1"/>
                </a:solidFill>
                <a:latin typeface="+mn-lt"/>
              </a:rPr>
              <a:t>                                           2019 o 1 de marzo de 2019 (decidido por</a:t>
            </a:r>
          </a:p>
          <a:p>
            <a:r>
              <a:rPr lang="es-ES" dirty="0">
                <a:solidFill>
                  <a:schemeClr val="tx1"/>
                </a:solidFill>
                <a:latin typeface="+mn-lt"/>
              </a:rPr>
              <a:t>                                           el destinatario del préstamo) y finalizando junio</a:t>
            </a:r>
          </a:p>
          <a:p>
            <a:r>
              <a:rPr lang="es-ES" dirty="0">
                <a:solidFill>
                  <a:schemeClr val="tx1"/>
                </a:solidFill>
                <a:latin typeface="+mn-lt"/>
              </a:rPr>
              <a:t>                                           30 de 2019.</a:t>
            </a:r>
            <a:endParaRPr kumimoji="0" lang="en-US" b="0" i="0" u="none" strike="noStrike" cap="none" spc="0" normalizeH="0" baseline="0" dirty="0">
              <a:ln>
                <a:noFill/>
              </a:ln>
              <a:solidFill>
                <a:schemeClr val="tx1"/>
              </a:solidFill>
              <a:effectLst/>
              <a:uFillTx/>
              <a:latin typeface="+mn-lt"/>
              <a:ea typeface="+mj-ea"/>
              <a:cs typeface="+mj-cs"/>
              <a:sym typeface="Calibri"/>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ontent Placeholder 2"/>
          <p:cNvSpPr txBox="1">
            <a:spLocks noGrp="1"/>
          </p:cNvSpPr>
          <p:nvPr>
            <p:ph type="body" idx="1"/>
          </p:nvPr>
        </p:nvSpPr>
        <p:spPr>
          <a:prstGeom prst="rect">
            <a:avLst/>
          </a:prstGeom>
        </p:spPr>
        <p:txBody>
          <a:bodyPr/>
          <a:lstStyle/>
          <a:p>
            <a:pPr>
              <a:lnSpc>
                <a:spcPct val="72000"/>
              </a:lnSpc>
              <a:defRPr sz="3100" b="1">
                <a:solidFill>
                  <a:srgbClr val="E09878"/>
                </a:solidFill>
                <a:latin typeface="+mn-lt"/>
                <a:ea typeface="+mn-ea"/>
                <a:cs typeface="+mn-cs"/>
                <a:sym typeface="Helvetica"/>
              </a:defRPr>
            </a:pPr>
            <a:r>
              <a:rPr lang="en-US" b="1" dirty="0" err="1">
                <a:solidFill>
                  <a:srgbClr val="E09878"/>
                </a:solidFill>
                <a:sym typeface="Helvetica"/>
              </a:rPr>
              <a:t>Cuanto</a:t>
            </a:r>
            <a:r>
              <a:rPr lang="en-US" b="1" dirty="0">
                <a:solidFill>
                  <a:srgbClr val="E09878"/>
                </a:solidFill>
                <a:sym typeface="Helvetica"/>
              </a:rPr>
              <a:t> </a:t>
            </a:r>
            <a:r>
              <a:rPr lang="en-US" b="1" dirty="0" err="1">
                <a:solidFill>
                  <a:srgbClr val="E09878"/>
                </a:solidFill>
                <a:sym typeface="Helvetica"/>
              </a:rPr>
              <a:t>puedo</a:t>
            </a:r>
            <a:r>
              <a:rPr lang="en-US" b="1" dirty="0">
                <a:solidFill>
                  <a:srgbClr val="E09878"/>
                </a:solidFill>
                <a:sym typeface="Helvetica"/>
              </a:rPr>
              <a:t> </a:t>
            </a:r>
            <a:r>
              <a:rPr lang="en-US" sz="4400" b="1" dirty="0" err="1">
                <a:solidFill>
                  <a:schemeClr val="accent2"/>
                </a:solidFill>
                <a:sym typeface="Helvetica"/>
              </a:rPr>
              <a:t>prestar</a:t>
            </a:r>
            <a:r>
              <a:rPr lang="en-US" sz="4400" b="1" dirty="0">
                <a:solidFill>
                  <a:schemeClr val="accent2"/>
                </a:solidFill>
                <a:sym typeface="Helvetica"/>
              </a:rPr>
              <a:t>?</a:t>
            </a:r>
            <a:endParaRPr lang="en-US" sz="2000" b="1" dirty="0">
              <a:solidFill>
                <a:srgbClr val="E09878"/>
              </a:solidFill>
              <a:sym typeface="Helvetica"/>
            </a:endParaRPr>
          </a:p>
        </p:txBody>
      </p:sp>
      <p:sp>
        <p:nvSpPr>
          <p:cNvPr id="290" name="TextBox 4"/>
          <p:cNvSpPr txBox="1"/>
          <p:nvPr/>
        </p:nvSpPr>
        <p:spPr>
          <a:xfrm>
            <a:off x="1113607" y="2367235"/>
            <a:ext cx="10042074" cy="3323987"/>
          </a:xfrm>
          <a:prstGeom prst="rect">
            <a:avLst/>
          </a:prstGeom>
          <a:solidFill>
            <a:srgbClr val="ED7D31"/>
          </a:solidFill>
          <a:ln w="19050">
            <a:solidFill>
              <a:srgbClr val="FFFFFF"/>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a:solidFill>
                  <a:srgbClr val="FFFFFF"/>
                </a:solidFill>
              </a:defRPr>
            </a:pPr>
            <a:r>
              <a:rPr lang="es-ES" dirty="0"/>
              <a:t>Para propietarios únicos, contratistas independientes e </a:t>
            </a:r>
            <a:r>
              <a:rPr lang="es-ES" dirty="0" err="1"/>
              <a:t>empleadoss</a:t>
            </a:r>
            <a:r>
              <a:rPr lang="es-ES" dirty="0"/>
              <a:t> autónomos sin empleados:</a:t>
            </a:r>
          </a:p>
          <a:p>
            <a:pPr>
              <a:defRPr sz="3000">
                <a:solidFill>
                  <a:srgbClr val="FFFFFF"/>
                </a:solidFill>
              </a:defRPr>
            </a:pPr>
            <a:r>
              <a:rPr lang="es-ES" dirty="0"/>
              <a:t>Préstamo máximo = 2.5 x el propietario</a:t>
            </a:r>
          </a:p>
          <a:p>
            <a:pPr>
              <a:defRPr sz="3000">
                <a:solidFill>
                  <a:srgbClr val="FFFFFF"/>
                </a:solidFill>
              </a:defRPr>
            </a:pPr>
            <a:r>
              <a:rPr lang="es-ES" dirty="0"/>
              <a:t>                                         compensación</a:t>
            </a:r>
          </a:p>
          <a:p>
            <a:pPr>
              <a:defRPr sz="3000">
                <a:solidFill>
                  <a:srgbClr val="FFFFFF"/>
                </a:solidFill>
              </a:defRPr>
            </a:pPr>
            <a:endParaRPr lang="es-ES" dirty="0"/>
          </a:p>
          <a:p>
            <a:pPr>
              <a:defRPr sz="3000">
                <a:solidFill>
                  <a:srgbClr val="FFFFFF"/>
                </a:solidFill>
              </a:defRPr>
            </a:pPr>
            <a:r>
              <a:rPr lang="es-ES" dirty="0"/>
              <a:t>La compensación del propietario se puede demostrar a través de Declaraciones de impuestos de 2019 (Anexo C)</a:t>
            </a:r>
            <a:endParaRPr dirty="0"/>
          </a:p>
        </p:txBody>
      </p:sp>
      <p:sp>
        <p:nvSpPr>
          <p:cNvPr id="291" name="SBA Paycheck Protection Program"/>
          <p:cNvSpPr txBox="1">
            <a:spLocks noGrp="1"/>
          </p:cNvSpPr>
          <p:nvPr>
            <p:ph type="title"/>
          </p:nvPr>
        </p:nvSpPr>
        <p:spPr>
          <a:xfrm>
            <a:off x="1097280" y="179199"/>
            <a:ext cx="10058401" cy="1450758"/>
          </a:xfrm>
          <a:prstGeom prst="rect">
            <a:avLst/>
          </a:prstGeom>
        </p:spPr>
        <p:txBody>
          <a:bodyPr anchor="b"/>
          <a:lstStyle>
            <a:lvl1pPr>
              <a:lnSpc>
                <a:spcPct val="85000"/>
              </a:lnSpc>
              <a:defRPr sz="4800"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itle 1"/>
          <p:cNvSpPr txBox="1">
            <a:spLocks noGrp="1"/>
          </p:cNvSpPr>
          <p:nvPr>
            <p:ph type="title"/>
          </p:nvPr>
        </p:nvSpPr>
        <p:spPr>
          <a:xfrm>
            <a:off x="1097280" y="2095761"/>
            <a:ext cx="10058401" cy="1450758"/>
          </a:xfrm>
          <a:prstGeom prst="rect">
            <a:avLst/>
          </a:prstGeom>
        </p:spPr>
        <p:txBody>
          <a:bodyPr>
            <a:normAutofit fontScale="90000"/>
          </a:bodyPr>
          <a:lstStyle/>
          <a:p>
            <a:pPr>
              <a:defRPr spc="-100">
                <a:solidFill>
                  <a:srgbClr val="E09878"/>
                </a:solidFill>
              </a:defRPr>
            </a:pPr>
            <a:r>
              <a:rPr lang="es-ES" sz="5400" dirty="0">
                <a:solidFill>
                  <a:schemeClr val="accent2"/>
                </a:solidFill>
              </a:rPr>
              <a:t>¿Cómo calculo mis COSTOS mensuales promedio de nómina?</a:t>
            </a:r>
            <a:endParaRPr sz="5400" dirty="0">
              <a:solidFill>
                <a:schemeClr val="accent2"/>
              </a:solidFill>
            </a:endParaRPr>
          </a:p>
        </p:txBody>
      </p:sp>
      <p:pic>
        <p:nvPicPr>
          <p:cNvPr id="297"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98"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graphicFrame>
        <p:nvGraphicFramePr>
          <p:cNvPr id="2" name="Diagram 1">
            <a:extLst>
              <a:ext uri="{FF2B5EF4-FFF2-40B4-BE49-F238E27FC236}">
                <a16:creationId xmlns:a16="http://schemas.microsoft.com/office/drawing/2014/main" id="{5DC93947-1A24-41EF-8554-B039DEFF3D52}"/>
              </a:ext>
            </a:extLst>
          </p:cNvPr>
          <p:cNvGraphicFramePr/>
          <p:nvPr>
            <p:extLst>
              <p:ext uri="{D42A27DB-BD31-4B8C-83A1-F6EECF244321}">
                <p14:modId xmlns:p14="http://schemas.microsoft.com/office/powerpoint/2010/main" val="1619896965"/>
              </p:ext>
            </p:extLst>
          </p:nvPr>
        </p:nvGraphicFramePr>
        <p:xfrm>
          <a:off x="1751647" y="2083853"/>
          <a:ext cx="8284066" cy="4207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inus Sign 2">
            <a:extLst>
              <a:ext uri="{FF2B5EF4-FFF2-40B4-BE49-F238E27FC236}">
                <a16:creationId xmlns:a16="http://schemas.microsoft.com/office/drawing/2014/main" id="{018081DD-46F0-4EF9-96C0-5A2009FD2FDA}"/>
              </a:ext>
            </a:extLst>
          </p:cNvPr>
          <p:cNvSpPr/>
          <p:nvPr/>
        </p:nvSpPr>
        <p:spPr>
          <a:xfrm>
            <a:off x="4325187" y="3853072"/>
            <a:ext cx="659876" cy="669303"/>
          </a:xfrm>
          <a:prstGeom prst="mathMinus">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i="0" u="none" strike="noStrike" normalizeH="0" baseline="0">
              <a:uFillTx/>
              <a:latin typeface="+mj-lt"/>
              <a:ea typeface="+mj-ea"/>
              <a:cs typeface="+mj-cs"/>
              <a:sym typeface="Calibri"/>
            </a:endParaRPr>
          </a:p>
        </p:txBody>
      </p:sp>
      <p:sp>
        <p:nvSpPr>
          <p:cNvPr id="4" name="Equals 3">
            <a:extLst>
              <a:ext uri="{FF2B5EF4-FFF2-40B4-BE49-F238E27FC236}">
                <a16:creationId xmlns:a16="http://schemas.microsoft.com/office/drawing/2014/main" id="{75201116-72D7-48EA-B58A-A72BBB88F487}"/>
              </a:ext>
            </a:extLst>
          </p:cNvPr>
          <p:cNvSpPr/>
          <p:nvPr/>
        </p:nvSpPr>
        <p:spPr>
          <a:xfrm>
            <a:off x="7024250" y="3947272"/>
            <a:ext cx="820132" cy="480902"/>
          </a:xfrm>
          <a:prstGeom prst="mathEqual">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title"/>
          </p:nvPr>
        </p:nvSpPr>
        <p:spPr>
          <a:prstGeom prst="rect">
            <a:avLst/>
          </a:prstGeom>
        </p:spPr>
        <p:txBody>
          <a:bodyPr/>
          <a:lstStyle>
            <a:lvl1pPr>
              <a:defRPr spc="-100">
                <a:solidFill>
                  <a:srgbClr val="E09878"/>
                </a:solidFill>
              </a:defRPr>
            </a:lvl1pPr>
          </a:lstStyle>
          <a:p>
            <a:br/>
            <a:endParaRPr/>
          </a:p>
        </p:txBody>
      </p:sp>
      <p:sp>
        <p:nvSpPr>
          <p:cNvPr id="302" name="TextBox 5"/>
          <p:cNvSpPr txBox="1"/>
          <p:nvPr/>
        </p:nvSpPr>
        <p:spPr>
          <a:xfrm>
            <a:off x="531711" y="1737360"/>
            <a:ext cx="547428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2"/>
                </a:solidFill>
                <a:latin typeface="+mn-lt"/>
                <a:ea typeface="+mn-ea"/>
                <a:cs typeface="+mn-cs"/>
                <a:sym typeface="Helvetica"/>
              </a:defRPr>
            </a:pPr>
            <a:r>
              <a:rPr lang="en-US" sz="2400" dirty="0" err="1">
                <a:solidFill>
                  <a:schemeClr val="accent1">
                    <a:lumMod val="60000"/>
                    <a:lumOff val="40000"/>
                  </a:schemeClr>
                </a:solidFill>
              </a:rPr>
              <a:t>Costos</a:t>
            </a:r>
            <a:r>
              <a:rPr lang="en-US" sz="2400" dirty="0">
                <a:solidFill>
                  <a:schemeClr val="accent1">
                    <a:lumMod val="60000"/>
                    <a:lumOff val="40000"/>
                  </a:schemeClr>
                </a:solidFill>
              </a:rPr>
              <a:t> de </a:t>
            </a:r>
            <a:r>
              <a:rPr lang="en-US" sz="2400" dirty="0" err="1">
                <a:solidFill>
                  <a:schemeClr val="accent1">
                    <a:lumMod val="60000"/>
                    <a:lumOff val="40000"/>
                  </a:schemeClr>
                </a:solidFill>
              </a:rPr>
              <a:t>nomina</a:t>
            </a:r>
            <a:r>
              <a:rPr lang="en-US" sz="2400" dirty="0">
                <a:solidFill>
                  <a:schemeClr val="accent1">
                    <a:lumMod val="60000"/>
                    <a:lumOff val="40000"/>
                  </a:schemeClr>
                </a:solidFill>
              </a:rPr>
              <a:t> </a:t>
            </a:r>
            <a:r>
              <a:rPr lang="en-US" dirty="0" err="1"/>
              <a:t>incluidos</a:t>
            </a:r>
            <a:r>
              <a:rPr b="0" dirty="0">
                <a:solidFill>
                  <a:srgbClr val="E09878"/>
                </a:solidFill>
                <a:latin typeface="+mj-lt"/>
                <a:ea typeface="+mj-ea"/>
                <a:cs typeface="+mj-cs"/>
                <a:sym typeface="Calibri"/>
              </a:rPr>
              <a:t>:</a:t>
            </a:r>
            <a:endParaRPr lang="en-US" b="0" dirty="0">
              <a:solidFill>
                <a:srgbClr val="E09878"/>
              </a:solidFill>
              <a:latin typeface="+mj-lt"/>
              <a:ea typeface="+mj-ea"/>
              <a:cs typeface="+mj-cs"/>
              <a:sym typeface="Calibri"/>
            </a:endParaRPr>
          </a:p>
          <a:p>
            <a:pPr>
              <a:defRPr sz="3200" b="1">
                <a:solidFill>
                  <a:schemeClr val="accent2"/>
                </a:solidFill>
                <a:latin typeface="+mn-lt"/>
                <a:ea typeface="+mn-ea"/>
                <a:cs typeface="+mn-cs"/>
                <a:sym typeface="Helvetica"/>
              </a:defRPr>
            </a:pPr>
            <a:endParaRPr lang="en-US" b="0" dirty="0">
              <a:solidFill>
                <a:srgbClr val="E09878"/>
              </a:solidFill>
              <a:latin typeface="+mj-lt"/>
              <a:ea typeface="+mj-ea"/>
              <a:cs typeface="+mj-cs"/>
              <a:sym typeface="Calibri"/>
            </a:endParaRPr>
          </a:p>
        </p:txBody>
      </p:sp>
      <p:pic>
        <p:nvPicPr>
          <p:cNvPr id="305" name="Picture 9" descr="Picture 9"/>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06" name="SBA Paycheck Protection Program"/>
          <p:cNvSpPr txBox="1"/>
          <p:nvPr/>
        </p:nvSpPr>
        <p:spPr>
          <a:xfrm>
            <a:off x="1097280" y="179199"/>
            <a:ext cx="10058401" cy="145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85000"/>
              </a:lnSpc>
              <a:defRPr sz="4800" spc="-100">
                <a:solidFill>
                  <a:schemeClr val="accent2"/>
                </a:solidFill>
                <a:latin typeface="Calibri Light"/>
                <a:ea typeface="Calibri Light"/>
                <a:cs typeface="Calibri Light"/>
                <a:sym typeface="Calibri Light"/>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
        <p:nvSpPr>
          <p:cNvPr id="2" name="TextBox 1">
            <a:extLst>
              <a:ext uri="{FF2B5EF4-FFF2-40B4-BE49-F238E27FC236}">
                <a16:creationId xmlns:a16="http://schemas.microsoft.com/office/drawing/2014/main" id="{89A126EA-6BC5-4891-966B-9B7A48BB99EC}"/>
              </a:ext>
            </a:extLst>
          </p:cNvPr>
          <p:cNvSpPr txBox="1"/>
          <p:nvPr/>
        </p:nvSpPr>
        <p:spPr>
          <a:xfrm>
            <a:off x="584462" y="2415333"/>
            <a:ext cx="5005633"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t>1. </a:t>
            </a:r>
            <a:r>
              <a:rPr lang="es-ES" sz="1600" dirty="0"/>
              <a:t>Para empleadores: La suma de los pagos con respecto a los empleados que es un:</a:t>
            </a:r>
          </a:p>
          <a:p>
            <a:r>
              <a:rPr lang="es-ES" sz="1600" dirty="0"/>
              <a:t>Pago bruto del empleado por salario, salario, comisión o compensación similar;</a:t>
            </a:r>
          </a:p>
          <a:p>
            <a:r>
              <a:rPr lang="es-ES" sz="1600" dirty="0"/>
              <a:t>Todos los impuestos estatales y locales del empleador pagados sobre el salario bruto de los empleados, como el seguro de desempleo estatal y el seguro de discapacidad estatal pagado por el empleador (en los estados aplicables);</a:t>
            </a:r>
          </a:p>
          <a:p>
            <a:r>
              <a:rPr lang="es-ES" sz="1600" dirty="0"/>
              <a:t>Beneficios de atención médica del empleador, incluidas las primas de seguro;</a:t>
            </a:r>
          </a:p>
          <a:p>
            <a:r>
              <a:rPr lang="es-ES" sz="1600" dirty="0"/>
              <a:t>Beneficios de jubilación, incluidos planes de jubilación de beneficios definidos o contribuciones definidas y contribuciones 401 (k) del empleador</a:t>
            </a:r>
            <a:endParaRPr kumimoji="0" lang="en-US" sz="16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E71EA7DD-CF31-4E66-84E8-5DAFB752C1D0}"/>
              </a:ext>
            </a:extLst>
          </p:cNvPr>
          <p:cNvSpPr txBox="1"/>
          <p:nvPr/>
        </p:nvSpPr>
        <p:spPr>
          <a:xfrm>
            <a:off x="6005993" y="2492717"/>
            <a:ext cx="5201691"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2000" b="1" dirty="0"/>
              <a:t>2. </a:t>
            </a:r>
            <a:r>
              <a:rPr lang="es-ES" dirty="0"/>
              <a:t>Para propietarios únicos, contratistas independientes y personas autónomas:</a:t>
            </a:r>
          </a:p>
          <a:p>
            <a:r>
              <a:rPr lang="es-ES" dirty="0"/>
              <a:t>La suma de los pagos de cualquier compensación o ingreso de un propietario único o contratista independiente que sea MENOS DE $ 100,000 anuales, durante el período cubierto.</a:t>
            </a:r>
          </a:p>
          <a:p>
            <a:endParaRPr lang="es-ES" dirty="0"/>
          </a:p>
          <a:p>
            <a:endParaRPr lang="es-ES" dirty="0"/>
          </a:p>
          <a:p>
            <a:r>
              <a:rPr lang="es-ES" dirty="0"/>
              <a:t>Tenga en cuenta que los impuestos federales sobre los ingresos de los empleados retenidos por el empleador no se deducen del pago bruto del empleado.</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ontent Placeholder 2"/>
          <p:cNvSpPr txBox="1">
            <a:spLocks noGrp="1"/>
          </p:cNvSpPr>
          <p:nvPr>
            <p:ph type="body" idx="1"/>
          </p:nvPr>
        </p:nvSpPr>
        <p:spPr>
          <a:xfrm>
            <a:off x="1097280" y="1845734"/>
            <a:ext cx="10058401" cy="482687"/>
          </a:xfrm>
          <a:prstGeom prst="rect">
            <a:avLst/>
          </a:prstGeom>
        </p:spPr>
        <p:txBody>
          <a:bodyPr/>
          <a:lstStyle/>
          <a:p>
            <a:pPr>
              <a:lnSpc>
                <a:spcPct val="81000"/>
              </a:lnSpc>
              <a:defRPr sz="3200" b="1">
                <a:solidFill>
                  <a:schemeClr val="accent2"/>
                </a:solidFill>
                <a:latin typeface="+mn-lt"/>
                <a:ea typeface="+mn-ea"/>
                <a:cs typeface="+mn-cs"/>
                <a:sym typeface="Helvetica"/>
              </a:defRPr>
            </a:pPr>
            <a:r>
              <a:rPr lang="en-US" dirty="0" err="1">
                <a:solidFill>
                  <a:srgbClr val="E09878"/>
                </a:solidFill>
              </a:rPr>
              <a:t>C</a:t>
            </a:r>
            <a:r>
              <a:rPr lang="en-US" sz="2000" b="0" dirty="0" err="1">
                <a:solidFill>
                  <a:srgbClr val="E09878"/>
                </a:solidFill>
                <a:latin typeface="+mj-lt"/>
                <a:ea typeface="+mj-ea"/>
                <a:cs typeface="+mj-cs"/>
                <a:sym typeface="Calibri"/>
              </a:rPr>
              <a:t>ostos</a:t>
            </a:r>
            <a:r>
              <a:rPr lang="en-US" sz="2000" b="0" dirty="0">
                <a:solidFill>
                  <a:srgbClr val="E09878"/>
                </a:solidFill>
                <a:latin typeface="+mj-lt"/>
                <a:ea typeface="+mj-ea"/>
                <a:cs typeface="+mj-cs"/>
                <a:sym typeface="Calibri"/>
              </a:rPr>
              <a:t> de </a:t>
            </a:r>
            <a:r>
              <a:rPr lang="en-US" sz="2000" b="0" dirty="0" err="1">
                <a:solidFill>
                  <a:srgbClr val="E09878"/>
                </a:solidFill>
                <a:latin typeface="+mj-lt"/>
                <a:ea typeface="+mj-ea"/>
                <a:cs typeface="+mj-cs"/>
                <a:sym typeface="Calibri"/>
              </a:rPr>
              <a:t>nomina</a:t>
            </a:r>
            <a:r>
              <a:rPr lang="en-US" sz="2000" b="0" dirty="0">
                <a:solidFill>
                  <a:srgbClr val="E09878"/>
                </a:solidFill>
                <a:latin typeface="+mj-lt"/>
                <a:ea typeface="+mj-ea"/>
                <a:cs typeface="+mj-cs"/>
                <a:sym typeface="Calibri"/>
              </a:rPr>
              <a:t> </a:t>
            </a:r>
            <a:r>
              <a:rPr lang="en-US" sz="2800" b="1" dirty="0">
                <a:solidFill>
                  <a:schemeClr val="accent1">
                    <a:lumMod val="75000"/>
                  </a:schemeClr>
                </a:solidFill>
                <a:latin typeface="+mj-lt"/>
                <a:ea typeface="+mj-ea"/>
                <a:cs typeface="+mj-cs"/>
                <a:sym typeface="Calibri"/>
              </a:rPr>
              <a:t>EXCLUIDOS</a:t>
            </a:r>
            <a:r>
              <a:rPr sz="2000" b="0" dirty="0">
                <a:solidFill>
                  <a:srgbClr val="E09878"/>
                </a:solidFill>
                <a:latin typeface="+mj-lt"/>
                <a:ea typeface="+mj-ea"/>
                <a:cs typeface="+mj-cs"/>
                <a:sym typeface="Calibri"/>
              </a:rPr>
              <a:t>:</a:t>
            </a:r>
            <a:endParaRPr lang="en-US" sz="2000" b="0" dirty="0">
              <a:solidFill>
                <a:srgbClr val="E09878"/>
              </a:solidFill>
              <a:latin typeface="+mj-lt"/>
              <a:ea typeface="+mj-ea"/>
              <a:cs typeface="+mj-cs"/>
              <a:sym typeface="Calibri"/>
            </a:endParaRPr>
          </a:p>
          <a:p>
            <a:pPr>
              <a:lnSpc>
                <a:spcPct val="81000"/>
              </a:lnSpc>
              <a:defRPr sz="3200" b="1">
                <a:solidFill>
                  <a:schemeClr val="accent2"/>
                </a:solidFill>
                <a:latin typeface="+mn-lt"/>
                <a:ea typeface="+mn-ea"/>
                <a:cs typeface="+mn-cs"/>
                <a:sym typeface="Helvetica"/>
              </a:defRPr>
            </a:pPr>
            <a:endParaRPr lang="en-US" dirty="0">
              <a:solidFill>
                <a:srgbClr val="E09878"/>
              </a:solidFill>
            </a:endParaRPr>
          </a:p>
          <a:p>
            <a:pPr>
              <a:lnSpc>
                <a:spcPct val="81000"/>
              </a:lnSpc>
              <a:defRPr sz="3200" b="1">
                <a:solidFill>
                  <a:schemeClr val="accent2"/>
                </a:solidFill>
                <a:latin typeface="+mn-lt"/>
                <a:ea typeface="+mn-ea"/>
                <a:cs typeface="+mn-cs"/>
                <a:sym typeface="Helvetica"/>
              </a:defRPr>
            </a:pPr>
            <a:endParaRPr sz="2000" b="0" dirty="0">
              <a:solidFill>
                <a:srgbClr val="E09878"/>
              </a:solidFill>
              <a:latin typeface="+mj-lt"/>
              <a:ea typeface="+mj-ea"/>
              <a:cs typeface="+mj-cs"/>
              <a:sym typeface="Calibri"/>
            </a:endParaRPr>
          </a:p>
        </p:txBody>
      </p:sp>
      <p:pic>
        <p:nvPicPr>
          <p:cNvPr id="311"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12" name="SBA Paycheck Protection Program"/>
          <p:cNvSpPr txBox="1">
            <a:spLocks noGrp="1"/>
          </p:cNvSpPr>
          <p:nvPr>
            <p:ph type="title"/>
          </p:nvPr>
        </p:nvSpPr>
        <p:spPr>
          <a:xfrm>
            <a:off x="1097280" y="179199"/>
            <a:ext cx="10058401" cy="1450758"/>
          </a:xfrm>
          <a:prstGeom prst="rect">
            <a:avLst/>
          </a:prstGeom>
        </p:spPr>
        <p:txBody>
          <a:bodyPr/>
          <a:lstStyle>
            <a:lvl1pPr>
              <a:defRPr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
        <p:nvSpPr>
          <p:cNvPr id="2" name="TextBox 1">
            <a:extLst>
              <a:ext uri="{FF2B5EF4-FFF2-40B4-BE49-F238E27FC236}">
                <a16:creationId xmlns:a16="http://schemas.microsoft.com/office/drawing/2014/main" id="{3D088363-3E92-4DC4-A8BE-2EB4A21BC4ED}"/>
              </a:ext>
            </a:extLst>
          </p:cNvPr>
          <p:cNvSpPr txBox="1"/>
          <p:nvPr/>
        </p:nvSpPr>
        <p:spPr>
          <a:xfrm>
            <a:off x="1097280" y="2667786"/>
            <a:ext cx="10058401"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s-ES" dirty="0"/>
              <a:t>Ingreso bruto del empleado o ingresos del Contrato independiente que excedan los $ 100,000;</a:t>
            </a:r>
          </a:p>
          <a:p>
            <a:pPr marL="285750" indent="-285750">
              <a:buFont typeface="Arial" panose="020B0604020202020204" pitchFamily="34" charset="0"/>
              <a:buChar char="•"/>
            </a:pPr>
            <a:r>
              <a:rPr lang="es-ES" dirty="0"/>
              <a:t>La porción del empleador de los impuestos federales de empleo (es decir, Seguridad Social y Medicare);</a:t>
            </a:r>
          </a:p>
          <a:p>
            <a:pPr marL="285750" indent="-285750">
              <a:buFont typeface="Arial" panose="020B0604020202020204" pitchFamily="34" charset="0"/>
              <a:buChar char="•"/>
            </a:pPr>
            <a:r>
              <a:rPr lang="es-ES" dirty="0"/>
              <a:t>Pagos a contratistas independientes;</a:t>
            </a:r>
          </a:p>
          <a:p>
            <a:pPr marL="285750" indent="-285750">
              <a:buFont typeface="Arial" panose="020B0604020202020204" pitchFamily="34" charset="0"/>
              <a:buChar char="•"/>
            </a:pPr>
            <a:r>
              <a:rPr lang="es-ES" dirty="0"/>
              <a:t>Primas de indemnización laboral;</a:t>
            </a:r>
          </a:p>
          <a:p>
            <a:pPr marL="285750" indent="-285750">
              <a:buFont typeface="Arial" panose="020B0604020202020204" pitchFamily="34" charset="0"/>
              <a:buChar char="•"/>
            </a:pPr>
            <a:r>
              <a:rPr lang="es-ES" dirty="0"/>
              <a:t>Impuesto federal de desempleo;</a:t>
            </a:r>
          </a:p>
          <a:p>
            <a:pPr marL="285750" indent="-285750">
              <a:buFont typeface="Arial" panose="020B0604020202020204" pitchFamily="34" charset="0"/>
              <a:buChar char="•"/>
            </a:pPr>
            <a:r>
              <a:rPr lang="es-ES" dirty="0"/>
              <a:t>Compensación de los empleados cuyo lugar principal de residencia se encuentra fuera de los Estados Unidos;</a:t>
            </a:r>
          </a:p>
          <a:p>
            <a:pPr marL="285750" indent="-285750">
              <a:buFont typeface="Arial" panose="020B0604020202020204" pitchFamily="34" charset="0"/>
              <a:buChar char="•"/>
            </a:pPr>
            <a:r>
              <a:rPr lang="es-ES" dirty="0"/>
              <a:t>Los salarios calificados de licencia por enfermedad y familia para los que se permite un crédito en virtud de las secciones 7001 y 7003 de la Ley de respuesta al primer coronavirus de </a:t>
            </a:r>
            <a:r>
              <a:rPr lang="es-ES" dirty="0" err="1"/>
              <a:t>Families</a:t>
            </a:r>
            <a:r>
              <a:rPr lang="es-ES" dirty="0"/>
              <a: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ontent Placeholder 2"/>
          <p:cNvSpPr txBox="1">
            <a:spLocks noGrp="1"/>
          </p:cNvSpPr>
          <p:nvPr>
            <p:ph type="body" idx="1"/>
          </p:nvPr>
        </p:nvSpPr>
        <p:spPr>
          <a:xfrm>
            <a:off x="1289957" y="1813076"/>
            <a:ext cx="10058401" cy="4023360"/>
          </a:xfrm>
          <a:prstGeom prst="rect">
            <a:avLst/>
          </a:prstGeom>
        </p:spPr>
        <p:txBody>
          <a:bodyPr>
            <a:normAutofit/>
          </a:bodyPr>
          <a:lstStyle/>
          <a:p>
            <a:pPr>
              <a:defRPr sz="2800" b="1">
                <a:solidFill>
                  <a:srgbClr val="E09878"/>
                </a:solidFill>
                <a:latin typeface="+mn-lt"/>
                <a:ea typeface="+mn-ea"/>
                <a:cs typeface="+mn-cs"/>
                <a:sym typeface="Helvetica"/>
              </a:defRPr>
            </a:pPr>
            <a:r>
              <a:rPr lang="en-US" sz="3600" dirty="0">
                <a:solidFill>
                  <a:schemeClr val="accent2"/>
                </a:solidFill>
              </a:rPr>
              <a:t>Que </a:t>
            </a:r>
            <a:r>
              <a:rPr lang="en-US" sz="3600" dirty="0" err="1">
                <a:solidFill>
                  <a:schemeClr val="accent2"/>
                </a:solidFill>
              </a:rPr>
              <a:t>buscaran</a:t>
            </a:r>
            <a:r>
              <a:rPr lang="en-US" sz="3600" dirty="0">
                <a:solidFill>
                  <a:schemeClr val="accent2"/>
                </a:solidFill>
              </a:rPr>
              <a:t> los </a:t>
            </a:r>
            <a:r>
              <a:rPr lang="en-US" sz="3600" dirty="0" err="1">
                <a:solidFill>
                  <a:schemeClr val="accent2"/>
                </a:solidFill>
              </a:rPr>
              <a:t>agentes</a:t>
            </a:r>
            <a:r>
              <a:rPr lang="en-US" sz="3600" dirty="0">
                <a:solidFill>
                  <a:schemeClr val="accent2"/>
                </a:solidFill>
              </a:rPr>
              <a:t> de </a:t>
            </a:r>
            <a:r>
              <a:rPr lang="en-US" sz="3600" dirty="0" err="1">
                <a:solidFill>
                  <a:schemeClr val="accent2"/>
                </a:solidFill>
              </a:rPr>
              <a:t>prestamo</a:t>
            </a:r>
            <a:r>
              <a:rPr sz="3600" dirty="0">
                <a:solidFill>
                  <a:schemeClr val="accent2"/>
                </a:solidFill>
              </a:rPr>
              <a:t>?</a:t>
            </a:r>
            <a:endParaRPr sz="3600" dirty="0"/>
          </a:p>
          <a:p>
            <a:pPr>
              <a:defRPr sz="1800"/>
            </a:pPr>
            <a:r>
              <a:rPr lang="es-ES" dirty="0"/>
              <a:t>  Si el prestatario estaba en funcionamiento antes del 15 de febrero de 2020.</a:t>
            </a:r>
          </a:p>
          <a:p>
            <a:pPr>
              <a:defRPr sz="1800"/>
            </a:pPr>
            <a:r>
              <a:rPr lang="es-ES" dirty="0"/>
              <a:t>  Una certificación de buena fe del prestatario que:</a:t>
            </a:r>
          </a:p>
          <a:p>
            <a:pPr>
              <a:defRPr sz="1800"/>
            </a:pPr>
            <a:r>
              <a:rPr lang="es-ES" dirty="0"/>
              <a:t>         - La incertidumbre de las condiciones económicas actuales hace que la solicitud de préstamo sea necesaria para respaldar las operaciones en curso;</a:t>
            </a:r>
          </a:p>
          <a:p>
            <a:pPr>
              <a:defRPr sz="1800"/>
            </a:pPr>
            <a:r>
              <a:rPr lang="es-ES" dirty="0"/>
              <a:t>       - Los ingresos del préstamo se utilizarán para retener a los trabajadores y mantener la nómina o realizar pagos de hipotecas, alquileres y servicios públicos;</a:t>
            </a:r>
          </a:p>
          <a:p>
            <a:pPr>
              <a:defRPr sz="1800"/>
            </a:pPr>
            <a:r>
              <a:rPr lang="es-ES" dirty="0"/>
              <a:t>       - El prestatario buscó y no pudo obtener crédito en otro lugar.</a:t>
            </a:r>
            <a:endParaRPr dirty="0"/>
          </a:p>
        </p:txBody>
      </p:sp>
      <p:sp>
        <p:nvSpPr>
          <p:cNvPr id="315" name="Rectangle 3"/>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316" name="Rectangle 4"/>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4</a:t>
            </a:r>
          </a:p>
        </p:txBody>
      </p:sp>
      <p:pic>
        <p:nvPicPr>
          <p:cNvPr id="319"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20" name="Title 1"/>
          <p:cNvSpPr txBox="1">
            <a:spLocks noGrp="1"/>
          </p:cNvSpPr>
          <p:nvPr>
            <p:ph type="title"/>
          </p:nvPr>
        </p:nvSpPr>
        <p:spPr>
          <a:xfrm>
            <a:off x="1097280" y="179199"/>
            <a:ext cx="10058401" cy="1450758"/>
          </a:xfrm>
          <a:prstGeom prst="rect">
            <a:avLst/>
          </a:prstGeom>
        </p:spPr>
        <p:txBody>
          <a:bodyPr>
            <a:normAutofit fontScale="90000"/>
          </a:bodyPr>
          <a:lstStyle>
            <a:lvl1pPr>
              <a:defRPr sz="5400"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ontent Placeholder 2"/>
          <p:cNvSpPr txBox="1">
            <a:spLocks noGrp="1"/>
          </p:cNvSpPr>
          <p:nvPr>
            <p:ph type="body" idx="1"/>
          </p:nvPr>
        </p:nvSpPr>
        <p:spPr>
          <a:xfrm>
            <a:off x="1289957" y="1813076"/>
            <a:ext cx="10058401" cy="4023360"/>
          </a:xfrm>
          <a:prstGeom prst="rect">
            <a:avLst/>
          </a:prstGeom>
        </p:spPr>
        <p:txBody>
          <a:bodyPr/>
          <a:lstStyle/>
          <a:p>
            <a:pPr>
              <a:defRPr sz="2800" b="1">
                <a:solidFill>
                  <a:srgbClr val="E09878"/>
                </a:solidFill>
                <a:latin typeface="+mn-lt"/>
                <a:ea typeface="+mn-ea"/>
                <a:cs typeface="+mn-cs"/>
                <a:sym typeface="Helvetica"/>
              </a:defRPr>
            </a:pPr>
            <a:r>
              <a:rPr lang="en-US" sz="3600" dirty="0" err="1">
                <a:solidFill>
                  <a:schemeClr val="accent2"/>
                </a:solidFill>
              </a:rPr>
              <a:t>Qué</a:t>
            </a:r>
            <a:r>
              <a:rPr lang="en-US" sz="3600" dirty="0">
                <a:solidFill>
                  <a:schemeClr val="accent2"/>
                </a:solidFill>
              </a:rPr>
              <a:t> </a:t>
            </a:r>
            <a:r>
              <a:rPr lang="en-US" sz="3600" dirty="0" err="1">
                <a:solidFill>
                  <a:schemeClr val="accent2"/>
                </a:solidFill>
              </a:rPr>
              <a:t>buscarán</a:t>
            </a:r>
            <a:r>
              <a:rPr lang="en-US" sz="3600" dirty="0">
                <a:solidFill>
                  <a:schemeClr val="accent2"/>
                </a:solidFill>
              </a:rPr>
              <a:t> los </a:t>
            </a:r>
            <a:r>
              <a:rPr lang="en-US" sz="3600" dirty="0" err="1">
                <a:solidFill>
                  <a:schemeClr val="accent2"/>
                </a:solidFill>
              </a:rPr>
              <a:t>prestamistas</a:t>
            </a:r>
            <a:r>
              <a:rPr sz="3600" dirty="0">
                <a:solidFill>
                  <a:schemeClr val="accent2"/>
                </a:solidFill>
              </a:rPr>
              <a:t>?</a:t>
            </a:r>
            <a:endParaRPr sz="3600" dirty="0"/>
          </a:p>
          <a:p>
            <a:pPr>
              <a:buFontTx/>
              <a:buChar char="▪"/>
              <a:defRPr sz="1800"/>
            </a:pPr>
            <a:r>
              <a:rPr dirty="0"/>
              <a:t>  </a:t>
            </a:r>
            <a:r>
              <a:rPr lang="es-ES" dirty="0"/>
              <a:t>Ni el gobierno ni los prestamistas cobrarán ninguna tarifa. </a:t>
            </a:r>
            <a:r>
              <a:rPr lang="es-ES" b="1" dirty="0"/>
              <a:t>¡SIN CARGOS!</a:t>
            </a:r>
          </a:p>
          <a:p>
            <a:pPr>
              <a:buFontTx/>
              <a:buChar char="▪"/>
              <a:defRPr sz="1800"/>
            </a:pPr>
            <a:r>
              <a:rPr lang="es-ES" dirty="0"/>
              <a:t>   Sin penalizaciones de reembolso.</a:t>
            </a:r>
          </a:p>
          <a:p>
            <a:pPr>
              <a:buFontTx/>
              <a:buChar char="▪"/>
              <a:defRPr sz="1800"/>
            </a:pPr>
            <a:r>
              <a:rPr lang="es-ES" dirty="0"/>
              <a:t>   Los préstamos están 100% garantizados por el gobierno.</a:t>
            </a:r>
          </a:p>
          <a:p>
            <a:pPr>
              <a:buFontTx/>
              <a:buChar char="▪"/>
              <a:defRPr sz="1800"/>
            </a:pPr>
            <a:r>
              <a:rPr lang="es-ES" dirty="0"/>
              <a:t>   No se requiere garantía personal ni garantía.</a:t>
            </a:r>
          </a:p>
          <a:p>
            <a:pPr>
              <a:buFontTx/>
              <a:buChar char="▪"/>
              <a:defRPr sz="1800"/>
            </a:pPr>
            <a:r>
              <a:rPr lang="es-ES" dirty="0"/>
              <a:t>   Sin prueba de "crédito en otro lugar" (normalmente se requiere para SBA)</a:t>
            </a:r>
            <a:endParaRPr dirty="0"/>
          </a:p>
        </p:txBody>
      </p:sp>
      <p:sp>
        <p:nvSpPr>
          <p:cNvPr id="323" name="Rectangle 3"/>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324" name="Rectangle 4"/>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4</a:t>
            </a:r>
          </a:p>
        </p:txBody>
      </p:sp>
      <p:pic>
        <p:nvPicPr>
          <p:cNvPr id="327"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28" name="Title 1"/>
          <p:cNvSpPr txBox="1">
            <a:spLocks noGrp="1"/>
          </p:cNvSpPr>
          <p:nvPr>
            <p:ph type="title"/>
          </p:nvPr>
        </p:nvSpPr>
        <p:spPr>
          <a:xfrm>
            <a:off x="1097280" y="179199"/>
            <a:ext cx="10058401" cy="1450758"/>
          </a:xfrm>
          <a:prstGeom prst="rect">
            <a:avLst/>
          </a:prstGeom>
        </p:spPr>
        <p:txBody>
          <a:bodyPr>
            <a:normAutofit fontScale="90000"/>
          </a:bodyPr>
          <a:lstStyle>
            <a:lvl1pPr>
              <a:defRPr sz="5400" spc="-100">
                <a:solidFill>
                  <a:schemeClr val="accent2"/>
                </a:solidFill>
              </a:defRPr>
            </a:lvl1pPr>
          </a:lstStyle>
          <a:p>
            <a:r>
              <a:rPr lang="en-US" dirty="0"/>
              <a:t>SBA </a:t>
            </a:r>
            <a:r>
              <a:rPr lang="en-US" dirty="0" err="1"/>
              <a:t>Programa</a:t>
            </a:r>
            <a:r>
              <a:rPr lang="en-US" dirty="0"/>
              <a:t> de </a:t>
            </a:r>
            <a:r>
              <a:rPr lang="en-US" dirty="0" err="1"/>
              <a:t>protección</a:t>
            </a:r>
            <a:r>
              <a:rPr lang="en-US" dirty="0"/>
              <a:t> de cheques de </a:t>
            </a:r>
            <a:r>
              <a:rPr lang="en-US" dirty="0" err="1"/>
              <a:t>pago</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itle 1"/>
          <p:cNvSpPr txBox="1">
            <a:spLocks noGrp="1"/>
          </p:cNvSpPr>
          <p:nvPr>
            <p:ph type="title"/>
          </p:nvPr>
        </p:nvSpPr>
        <p:spPr>
          <a:xfrm>
            <a:off x="1097278" y="286603"/>
            <a:ext cx="10920550" cy="1450757"/>
          </a:xfrm>
          <a:prstGeom prst="rect">
            <a:avLst/>
          </a:prstGeom>
        </p:spPr>
        <p:txBody>
          <a:bodyPr/>
          <a:lstStyle/>
          <a:p>
            <a:pPr>
              <a:defRPr sz="3600" spc="-100">
                <a:solidFill>
                  <a:srgbClr val="E09878"/>
                </a:solidFill>
              </a:defRPr>
            </a:pPr>
            <a:r>
              <a:rPr lang="en-US" dirty="0" err="1">
                <a:solidFill>
                  <a:schemeClr val="accent2">
                    <a:lumMod val="75000"/>
                  </a:schemeClr>
                </a:solidFill>
              </a:rPr>
              <a:t>Applicando</a:t>
            </a:r>
            <a:r>
              <a:rPr lang="en-US" dirty="0">
                <a:solidFill>
                  <a:schemeClr val="accent2">
                    <a:lumMod val="75000"/>
                  </a:schemeClr>
                </a:solidFill>
              </a:rPr>
              <a:t> para </a:t>
            </a:r>
            <a:r>
              <a:rPr lang="en-US" dirty="0" err="1"/>
              <a:t>Programa</a:t>
            </a:r>
            <a:r>
              <a:rPr lang="en-US" dirty="0"/>
              <a:t> de </a:t>
            </a:r>
            <a:r>
              <a:rPr lang="en-US" dirty="0" err="1"/>
              <a:t>protección</a:t>
            </a:r>
            <a:r>
              <a:rPr lang="en-US" dirty="0"/>
              <a:t> de cheques de </a:t>
            </a:r>
            <a:r>
              <a:rPr lang="en-US" dirty="0" err="1"/>
              <a:t>pago</a:t>
            </a:r>
            <a:endParaRPr sz="4800" dirty="0">
              <a:solidFill>
                <a:schemeClr val="accent2"/>
              </a:solidFill>
            </a:endParaRPr>
          </a:p>
        </p:txBody>
      </p:sp>
      <p:sp>
        <p:nvSpPr>
          <p:cNvPr id="331" name="Content Placeholder 2"/>
          <p:cNvSpPr txBox="1">
            <a:spLocks noGrp="1"/>
          </p:cNvSpPr>
          <p:nvPr>
            <p:ph type="body" idx="1"/>
          </p:nvPr>
        </p:nvSpPr>
        <p:spPr>
          <a:xfrm>
            <a:off x="1097280" y="1845733"/>
            <a:ext cx="10058401" cy="4451371"/>
          </a:xfrm>
          <a:prstGeom prst="rect">
            <a:avLst/>
          </a:prstGeom>
        </p:spPr>
        <p:txBody>
          <a:bodyPr>
            <a:normAutofit fontScale="85000" lnSpcReduction="20000"/>
          </a:bodyPr>
          <a:lstStyle/>
          <a:p>
            <a:pPr>
              <a:lnSpc>
                <a:spcPct val="81000"/>
              </a:lnSpc>
              <a:defRPr sz="2400" b="1">
                <a:solidFill>
                  <a:schemeClr val="accent2"/>
                </a:solidFill>
                <a:latin typeface="+mn-lt"/>
                <a:ea typeface="+mn-ea"/>
                <a:cs typeface="+mn-cs"/>
                <a:sym typeface="Helvetica"/>
              </a:defRPr>
            </a:pPr>
            <a:r>
              <a:rPr lang="en-US" dirty="0"/>
              <a:t>Como </a:t>
            </a:r>
            <a:r>
              <a:rPr lang="en-US" dirty="0" err="1"/>
              <a:t>aplico</a:t>
            </a:r>
            <a:r>
              <a:rPr lang="en-US" dirty="0"/>
              <a:t>?</a:t>
            </a:r>
            <a:endParaRPr dirty="0"/>
          </a:p>
          <a:p>
            <a:pPr>
              <a:lnSpc>
                <a:spcPct val="81000"/>
              </a:lnSpc>
            </a:pPr>
            <a:r>
              <a:rPr lang="es-ES" dirty="0"/>
              <a:t>- Esté preparado para proporcionar documentación que variará según el prestamista:</a:t>
            </a:r>
          </a:p>
          <a:p>
            <a:pPr>
              <a:lnSpc>
                <a:spcPct val="81000"/>
              </a:lnSpc>
            </a:pPr>
            <a:r>
              <a:rPr lang="es-ES" dirty="0"/>
              <a:t>Por ejemplo:</a:t>
            </a:r>
          </a:p>
          <a:p>
            <a:pPr>
              <a:lnSpc>
                <a:spcPct val="81000"/>
              </a:lnSpc>
            </a:pPr>
            <a:r>
              <a:rPr lang="es-ES" dirty="0"/>
              <a:t>Informe de nómina de su compañía de nómina (ADP, Paychex, Gusto están configurados para informes PPP)</a:t>
            </a:r>
          </a:p>
          <a:p>
            <a:pPr lvl="2">
              <a:lnSpc>
                <a:spcPct val="81000"/>
              </a:lnSpc>
              <a:buFont typeface="Wingdings" panose="05000000000000000000" pitchFamily="2" charset="2"/>
              <a:buChar char="§"/>
            </a:pPr>
            <a:r>
              <a:rPr lang="es-ES" dirty="0"/>
              <a:t>941</a:t>
            </a:r>
          </a:p>
          <a:p>
            <a:pPr lvl="2">
              <a:lnSpc>
                <a:spcPct val="81000"/>
              </a:lnSpc>
              <a:buFont typeface="Wingdings" panose="05000000000000000000" pitchFamily="2" charset="2"/>
              <a:buChar char="§"/>
            </a:pPr>
            <a:r>
              <a:rPr lang="es-ES" dirty="0"/>
              <a:t>W-2</a:t>
            </a:r>
          </a:p>
          <a:p>
            <a:pPr lvl="2">
              <a:lnSpc>
                <a:spcPct val="81000"/>
              </a:lnSpc>
              <a:buFont typeface="Wingdings" panose="05000000000000000000" pitchFamily="2" charset="2"/>
              <a:buChar char="§"/>
            </a:pPr>
            <a:r>
              <a:rPr lang="es-ES" dirty="0"/>
              <a:t>Declaración de impuestos 2019</a:t>
            </a:r>
          </a:p>
          <a:p>
            <a:pPr>
              <a:lnSpc>
                <a:spcPct val="81000"/>
              </a:lnSpc>
            </a:pPr>
            <a:r>
              <a:rPr lang="es-ES" dirty="0"/>
              <a:t> </a:t>
            </a:r>
          </a:p>
          <a:p>
            <a:pPr>
              <a:lnSpc>
                <a:spcPct val="81000"/>
              </a:lnSpc>
            </a:pPr>
            <a:r>
              <a:rPr lang="es-ES" dirty="0"/>
              <a:t>    - Póngase en contacto con un prestamista autorizado de la SBA.</a:t>
            </a:r>
          </a:p>
          <a:p>
            <a:pPr>
              <a:lnSpc>
                <a:spcPct val="81000"/>
              </a:lnSpc>
            </a:pPr>
            <a:r>
              <a:rPr lang="es-ES" dirty="0"/>
              <a:t>    - Complete la solicitud de préstamo PPP (su prestamista se la proporcionará). Para su referencia, se muestra una copia en la página siguiente y puede también descárguelo visitando:</a:t>
            </a:r>
          </a:p>
          <a:p>
            <a:pPr>
              <a:lnSpc>
                <a:spcPct val="81000"/>
              </a:lnSpc>
            </a:pPr>
            <a:r>
              <a:rPr lang="en-US" dirty="0">
                <a:hlinkClick r:id="rId2"/>
              </a:rPr>
              <a:t>https://www.sba.gov/document/sba-form--paycheck-protection-program-borrower-application-form</a:t>
            </a:r>
            <a:endParaRPr lang="es-ES" dirty="0"/>
          </a:p>
          <a:p>
            <a:pPr>
              <a:lnSpc>
                <a:spcPct val="81000"/>
              </a:lnSpc>
            </a:pPr>
            <a:r>
              <a:rPr lang="es-ES" dirty="0"/>
              <a:t>    - Presente la solicitud con su nómina / documentación de trabajo por cuenta propia.</a:t>
            </a:r>
            <a:endParaRPr dirty="0"/>
          </a:p>
          <a:p>
            <a:pPr marL="0" indent="0">
              <a:lnSpc>
                <a:spcPct val="81000"/>
              </a:lnSpc>
              <a:buSzTx/>
              <a:buNone/>
              <a:defRPr sz="2400" b="1">
                <a:solidFill>
                  <a:schemeClr val="accent2"/>
                </a:solidFill>
                <a:latin typeface="+mn-lt"/>
                <a:ea typeface="+mn-ea"/>
                <a:cs typeface="+mn-cs"/>
                <a:sym typeface="Helvetica"/>
              </a:defRPr>
            </a:pPr>
            <a:r>
              <a:rPr dirty="0"/>
              <a:t> </a:t>
            </a:r>
          </a:p>
          <a:p>
            <a:pPr marL="0" indent="0">
              <a:lnSpc>
                <a:spcPct val="81000"/>
              </a:lnSpc>
              <a:buSzTx/>
              <a:buNone/>
              <a:defRPr sz="2400" b="1">
                <a:solidFill>
                  <a:schemeClr val="accent2"/>
                </a:solidFill>
                <a:latin typeface="+mn-lt"/>
                <a:ea typeface="+mn-ea"/>
                <a:cs typeface="+mn-cs"/>
                <a:sym typeface="Helvetica"/>
              </a:defRPr>
            </a:pPr>
            <a:r>
              <a:rPr dirty="0"/>
              <a:t> </a:t>
            </a:r>
          </a:p>
        </p:txBody>
      </p:sp>
      <p:sp>
        <p:nvSpPr>
          <p:cNvPr id="332" name="Rectangle 9"/>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333" name="Rectangle 10"/>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5</a:t>
            </a:r>
          </a:p>
        </p:txBody>
      </p:sp>
      <p:pic>
        <p:nvPicPr>
          <p:cNvPr id="336" name="Picture 7" descr="Picture 7"/>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xfrm>
            <a:off x="1097280" y="955382"/>
            <a:ext cx="10058401" cy="724990"/>
          </a:xfrm>
          <a:prstGeom prst="rect">
            <a:avLst/>
          </a:prstGeom>
        </p:spPr>
        <p:txBody>
          <a:bodyPr>
            <a:normAutofit fontScale="90000"/>
          </a:bodyPr>
          <a:lstStyle>
            <a:lvl1pPr>
              <a:defRPr sz="4300" spc="-100"/>
            </a:lvl1pPr>
          </a:lstStyle>
          <a:p>
            <a:r>
              <a:rPr lang="es-ES" dirty="0"/>
              <a:t>Encuesta de propietarios de pequeñas empresas</a:t>
            </a:r>
            <a:endParaRPr dirty="0"/>
          </a:p>
        </p:txBody>
      </p:sp>
      <p:sp>
        <p:nvSpPr>
          <p:cNvPr id="136" name="Content Placeholder 2"/>
          <p:cNvSpPr txBox="1">
            <a:spLocks noGrp="1"/>
          </p:cNvSpPr>
          <p:nvPr>
            <p:ph type="body" sz="quarter" idx="1"/>
          </p:nvPr>
        </p:nvSpPr>
        <p:spPr>
          <a:xfrm>
            <a:off x="1097280" y="1877785"/>
            <a:ext cx="3458391" cy="4082143"/>
          </a:xfrm>
          <a:prstGeom prst="rect">
            <a:avLst/>
          </a:prstGeom>
        </p:spPr>
        <p:txBody>
          <a:bodyPr/>
          <a:lstStyle/>
          <a:p>
            <a:r>
              <a:rPr lang="es-ES" dirty="0"/>
              <a:t>-A partir del 6 de abril, el 75% de los encuestados necesita el dinero del préstamo PPP dentro de un mes o dice que su negocio fracasará.</a:t>
            </a:r>
          </a:p>
          <a:p>
            <a:r>
              <a:rPr lang="es-ES" dirty="0"/>
              <a:t>-21% tiene una semana o menos.</a:t>
            </a:r>
            <a:endParaRPr dirty="0"/>
          </a:p>
        </p:txBody>
      </p:sp>
      <p:pic>
        <p:nvPicPr>
          <p:cNvPr id="137" name="Picture 3" descr="Picture 3"/>
          <p:cNvPicPr>
            <a:picLocks noChangeAspect="1"/>
          </p:cNvPicPr>
          <p:nvPr/>
        </p:nvPicPr>
        <p:blipFill>
          <a:blip r:embed="rId2"/>
          <a:stretch>
            <a:fillRect/>
          </a:stretch>
        </p:blipFill>
        <p:spPr>
          <a:xfrm>
            <a:off x="5262550" y="2509820"/>
            <a:ext cx="5612280" cy="3450109"/>
          </a:xfrm>
          <a:prstGeom prst="rect">
            <a:avLst/>
          </a:prstGeom>
          <a:ln w="12700">
            <a:miter lim="400000"/>
          </a:ln>
        </p:spPr>
      </p:pic>
      <p:sp>
        <p:nvSpPr>
          <p:cNvPr id="138" name="Content Placeholder 2"/>
          <p:cNvSpPr txBox="1"/>
          <p:nvPr/>
        </p:nvSpPr>
        <p:spPr>
          <a:xfrm>
            <a:off x="5262550" y="1749972"/>
            <a:ext cx="4601391" cy="935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91439" indent="-91439">
              <a:lnSpc>
                <a:spcPct val="90000"/>
              </a:lnSpc>
              <a:spcBef>
                <a:spcPts val="1200"/>
              </a:spcBef>
              <a:buClr>
                <a:schemeClr val="accent1"/>
              </a:buClr>
              <a:buSzPct val="100000"/>
              <a:buFont typeface="Calibri"/>
              <a:buChar char=" "/>
              <a:defRPr sz="2000">
                <a:solidFill>
                  <a:srgbClr val="404040"/>
                </a:solidFill>
              </a:defRPr>
            </a:pPr>
            <a:r>
              <a:rPr lang="es-ES" b="1" dirty="0"/>
              <a:t>¿Cuánto tiempo puede esperar el dinero de un préstamo PPP antes de que su negocio fracase?</a:t>
            </a:r>
            <a:endParaRPr lang="en-US" b="1" dirty="0"/>
          </a:p>
        </p:txBody>
      </p:sp>
      <p:pic>
        <p:nvPicPr>
          <p:cNvPr id="141" name="Picture 7" descr="Picture 7"/>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1"/>
          <p:cNvSpPr/>
          <p:nvPr/>
        </p:nvSpPr>
        <p:spPr>
          <a:xfrm>
            <a:off x="5098941" y="-1"/>
            <a:ext cx="1875296" cy="6869980"/>
          </a:xfrm>
          <a:prstGeom prst="rect">
            <a:avLst/>
          </a:prstGeom>
          <a:solidFill>
            <a:srgbClr val="FFFFFF"/>
          </a:solidFill>
          <a:ln w="15875">
            <a:solidFill>
              <a:srgbClr val="FFFFFF"/>
            </a:solidFill>
          </a:ln>
        </p:spPr>
        <p:txBody>
          <a:bodyPr lIns="45719" rIns="45719" anchor="ctr"/>
          <a:lstStyle/>
          <a:p>
            <a:pPr algn="ctr">
              <a:defRPr>
                <a:solidFill>
                  <a:srgbClr val="FFFFFF"/>
                </a:solidFill>
              </a:defRPr>
            </a:pPr>
            <a:endParaRPr/>
          </a:p>
        </p:txBody>
      </p:sp>
      <p:pic>
        <p:nvPicPr>
          <p:cNvPr id="339" name="Picture 2" descr="Picture 2"/>
          <p:cNvPicPr>
            <a:picLocks noChangeAspect="1"/>
          </p:cNvPicPr>
          <p:nvPr/>
        </p:nvPicPr>
        <p:blipFill>
          <a:blip r:embed="rId2"/>
          <a:stretch>
            <a:fillRect/>
          </a:stretch>
        </p:blipFill>
        <p:spPr>
          <a:xfrm>
            <a:off x="365760" y="355600"/>
            <a:ext cx="10895308" cy="6865901"/>
          </a:xfrm>
          <a:prstGeom prst="rect">
            <a:avLst/>
          </a:prstGeom>
          <a:ln w="12700">
            <a:miter lim="400000"/>
          </a:ln>
        </p:spPr>
      </p:pic>
      <p:sp>
        <p:nvSpPr>
          <p:cNvPr id="5" name="Callout: Line 4">
            <a:extLst>
              <a:ext uri="{FF2B5EF4-FFF2-40B4-BE49-F238E27FC236}">
                <a16:creationId xmlns:a16="http://schemas.microsoft.com/office/drawing/2014/main" id="{DA2A8C16-C550-4888-8BDA-59290A0AC3F3}"/>
              </a:ext>
            </a:extLst>
          </p:cNvPr>
          <p:cNvSpPr/>
          <p:nvPr/>
        </p:nvSpPr>
        <p:spPr>
          <a:xfrm>
            <a:off x="7532692" y="1205916"/>
            <a:ext cx="2678108"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Seleccion</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estructura</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empresa</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Callout: Line 7">
            <a:extLst>
              <a:ext uri="{FF2B5EF4-FFF2-40B4-BE49-F238E27FC236}">
                <a16:creationId xmlns:a16="http://schemas.microsoft.com/office/drawing/2014/main" id="{80167817-7723-4A91-B445-FBCF7BD02E9C}"/>
              </a:ext>
            </a:extLst>
          </p:cNvPr>
          <p:cNvSpPr/>
          <p:nvPr/>
        </p:nvSpPr>
        <p:spPr>
          <a:xfrm>
            <a:off x="7523134" y="1819257"/>
            <a:ext cx="2678108" cy="923328"/>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Nombre</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empresa</a:t>
            </a:r>
            <a:r>
              <a:rPr kumimoji="0" lang="en-US" sz="1800" b="0" i="0" u="none" strike="noStrike" cap="none" spc="0" normalizeH="0" baseline="0" dirty="0">
                <a:ln>
                  <a:noFill/>
                </a:ln>
                <a:solidFill>
                  <a:srgbClr val="000000"/>
                </a:solidFill>
                <a:effectLst/>
                <a:uFillTx/>
                <a:latin typeface="+mj-lt"/>
                <a:ea typeface="+mj-ea"/>
                <a:cs typeface="+mj-cs"/>
                <a:sym typeface="Calibri"/>
              </a:rPr>
              <a:t> y </a:t>
            </a:r>
            <a:r>
              <a:rPr kumimoji="0" lang="en-US" sz="1800" b="0" i="0" u="none" strike="noStrike" cap="none" spc="0" normalizeH="0" baseline="0" dirty="0" err="1">
                <a:ln>
                  <a:noFill/>
                </a:ln>
                <a:solidFill>
                  <a:srgbClr val="000000"/>
                </a:solidFill>
                <a:effectLst/>
                <a:uFillTx/>
                <a:latin typeface="+mj-lt"/>
                <a:ea typeface="+mj-ea"/>
                <a:cs typeface="+mj-cs"/>
                <a:sym typeface="Calibri"/>
              </a:rPr>
              <a:t>direccion</a:t>
            </a:r>
            <a:r>
              <a:rPr kumimoji="0" lang="en-US" sz="1800" b="0" i="0" u="none" strike="noStrike" cap="none" spc="0" normalizeH="0" baseline="0" dirty="0">
                <a:ln>
                  <a:noFill/>
                </a:ln>
                <a:solidFill>
                  <a:srgbClr val="000000"/>
                </a:solidFill>
                <a:effectLst/>
                <a:uFillTx/>
                <a:latin typeface="+mj-lt"/>
                <a:ea typeface="+mj-ea"/>
                <a:cs typeface="+mj-cs"/>
                <a:sym typeface="Calibri"/>
              </a:rPr>
              <a:t> e </a:t>
            </a:r>
            <a:r>
              <a:rPr kumimoji="0" lang="en-US" sz="1800" b="0" i="0" u="none" strike="noStrike" cap="none" spc="0" normalizeH="0" baseline="0" dirty="0" err="1">
                <a:ln>
                  <a:noFill/>
                </a:ln>
                <a:solidFill>
                  <a:srgbClr val="000000"/>
                </a:solidFill>
                <a:effectLst/>
                <a:uFillTx/>
                <a:latin typeface="+mj-lt"/>
                <a:ea typeface="+mj-ea"/>
                <a:cs typeface="+mj-cs"/>
                <a:sym typeface="Calibri"/>
              </a:rPr>
              <a:t>informacion</a:t>
            </a:r>
            <a:r>
              <a:rPr kumimoji="0" lang="en-US" sz="1800" b="0" i="0" u="none" strike="noStrike" cap="none" spc="0" normalizeH="0" baseline="0" dirty="0">
                <a:ln>
                  <a:noFill/>
                </a:ln>
                <a:solidFill>
                  <a:srgbClr val="000000"/>
                </a:solidFill>
                <a:effectLst/>
                <a:uFillTx/>
                <a:latin typeface="+mj-lt"/>
                <a:ea typeface="+mj-ea"/>
                <a:cs typeface="+mj-cs"/>
                <a:sym typeface="Calibri"/>
              </a:rPr>
              <a:t> general</a:t>
            </a:r>
          </a:p>
        </p:txBody>
      </p:sp>
      <p:sp>
        <p:nvSpPr>
          <p:cNvPr id="10" name="Callout: Line 9">
            <a:extLst>
              <a:ext uri="{FF2B5EF4-FFF2-40B4-BE49-F238E27FC236}">
                <a16:creationId xmlns:a16="http://schemas.microsoft.com/office/drawing/2014/main" id="{6983D4EC-E0F3-403F-B96C-198243DCE4E6}"/>
              </a:ext>
            </a:extLst>
          </p:cNvPr>
          <p:cNvSpPr/>
          <p:nvPr/>
        </p:nvSpPr>
        <p:spPr>
          <a:xfrm>
            <a:off x="5098941" y="3268396"/>
            <a:ext cx="2678108"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Calcular</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pago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promedio</a:t>
            </a:r>
            <a:r>
              <a:rPr kumimoji="0" lang="en-US" sz="1800" b="0" i="0" u="none" strike="noStrike" cap="none" spc="0" normalizeH="0" baseline="0" dirty="0">
                <a:ln>
                  <a:noFill/>
                </a:ln>
                <a:solidFill>
                  <a:srgbClr val="000000"/>
                </a:solidFill>
                <a:effectLst/>
                <a:uFillTx/>
                <a:latin typeface="+mj-lt"/>
                <a:ea typeface="+mj-ea"/>
                <a:cs typeface="+mj-cs"/>
                <a:sym typeface="Calibri"/>
              </a:rPr>
              <a:t> de salaries </a:t>
            </a:r>
            <a:r>
              <a:rPr kumimoji="0" lang="en-US" sz="1800" b="0" i="0" u="none" strike="noStrike" cap="none" spc="0" normalizeH="0" baseline="0" dirty="0" err="1">
                <a:ln>
                  <a:noFill/>
                </a:ln>
                <a:solidFill>
                  <a:srgbClr val="000000"/>
                </a:solidFill>
                <a:effectLst/>
                <a:uFillTx/>
                <a:latin typeface="+mj-lt"/>
                <a:ea typeface="+mj-ea"/>
                <a:cs typeface="+mj-cs"/>
                <a:sym typeface="Calibri"/>
              </a:rPr>
              <a:t>mensuales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1" name="Callout: Line 10">
            <a:extLst>
              <a:ext uri="{FF2B5EF4-FFF2-40B4-BE49-F238E27FC236}">
                <a16:creationId xmlns:a16="http://schemas.microsoft.com/office/drawing/2014/main" id="{695EBA2F-C27B-4713-A773-3776A69A4996}"/>
              </a:ext>
            </a:extLst>
          </p:cNvPr>
          <p:cNvSpPr/>
          <p:nvPr/>
        </p:nvSpPr>
        <p:spPr>
          <a:xfrm>
            <a:off x="9513892" y="4359427"/>
            <a:ext cx="2678108"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Proposito</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prestamo</a:t>
            </a:r>
            <a:r>
              <a:rPr kumimoji="0" lang="en-US" sz="1800" b="0" i="0" u="none" strike="noStrike" cap="none" spc="0" normalizeH="0" baseline="0" dirty="0">
                <a:ln>
                  <a:noFill/>
                </a:ln>
                <a:solidFill>
                  <a:srgbClr val="000000"/>
                </a:solidFill>
                <a:effectLst/>
                <a:uFillTx/>
                <a:latin typeface="+mj-lt"/>
                <a:ea typeface="+mj-ea"/>
                <a:cs typeface="+mj-cs"/>
                <a:sym typeface="Calibri"/>
              </a:rPr>
              <a:t>(</a:t>
            </a:r>
            <a:r>
              <a:rPr kumimoji="0" lang="en-US" sz="1800" b="0" i="0" u="none" strike="noStrike" cap="none" spc="0" normalizeH="0" baseline="0" dirty="0" err="1">
                <a:ln>
                  <a:noFill/>
                </a:ln>
                <a:solidFill>
                  <a:srgbClr val="000000"/>
                </a:solidFill>
                <a:effectLst/>
                <a:uFillTx/>
                <a:latin typeface="+mj-lt"/>
                <a:ea typeface="+mj-ea"/>
                <a:cs typeface="+mj-cs"/>
                <a:sym typeface="Calibri"/>
              </a:rPr>
              <a:t>Uso</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fondos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2" name="Callout: Line 11">
            <a:extLst>
              <a:ext uri="{FF2B5EF4-FFF2-40B4-BE49-F238E27FC236}">
                <a16:creationId xmlns:a16="http://schemas.microsoft.com/office/drawing/2014/main" id="{5190F507-1848-46FA-A45F-777F3D225AAE}"/>
              </a:ext>
            </a:extLst>
          </p:cNvPr>
          <p:cNvSpPr/>
          <p:nvPr/>
        </p:nvSpPr>
        <p:spPr>
          <a:xfrm>
            <a:off x="6974237" y="5376497"/>
            <a:ext cx="2678108" cy="369330"/>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Estructura</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propiedad</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title"/>
          </p:nvPr>
        </p:nvSpPr>
        <p:spPr>
          <a:prstGeom prst="rect">
            <a:avLst/>
          </a:prstGeom>
        </p:spPr>
        <p:txBody>
          <a:bodyPr/>
          <a:lstStyle/>
          <a:p>
            <a:endParaRPr/>
          </a:p>
        </p:txBody>
      </p:sp>
      <p:pic>
        <p:nvPicPr>
          <p:cNvPr id="342" name="Content Placeholder 3" descr="Content Placeholder 3"/>
          <p:cNvPicPr>
            <a:picLocks noChangeAspect="1"/>
          </p:cNvPicPr>
          <p:nvPr/>
        </p:nvPicPr>
        <p:blipFill>
          <a:blip r:embed="rId3"/>
          <a:stretch>
            <a:fillRect/>
          </a:stretch>
        </p:blipFill>
        <p:spPr>
          <a:xfrm>
            <a:off x="0" y="0"/>
            <a:ext cx="10585343" cy="6875717"/>
          </a:xfrm>
          <a:prstGeom prst="rect">
            <a:avLst/>
          </a:prstGeom>
          <a:ln w="12700">
            <a:miter lim="400000"/>
          </a:ln>
        </p:spPr>
      </p:pic>
      <p:sp>
        <p:nvSpPr>
          <p:cNvPr id="5" name="Callout: Line 4">
            <a:extLst>
              <a:ext uri="{FF2B5EF4-FFF2-40B4-BE49-F238E27FC236}">
                <a16:creationId xmlns:a16="http://schemas.microsoft.com/office/drawing/2014/main" id="{67D54429-C1D9-4673-89D0-2582D678D41C}"/>
              </a:ext>
            </a:extLst>
          </p:cNvPr>
          <p:cNvSpPr/>
          <p:nvPr/>
        </p:nvSpPr>
        <p:spPr>
          <a:xfrm>
            <a:off x="10113935" y="286603"/>
            <a:ext cx="2139026" cy="369330"/>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a:t>
            </a:r>
            <a:r>
              <a:rPr kumimoji="0" lang="en-US" sz="1800" b="0" i="0" u="none" strike="noStrike" cap="none" spc="0" normalizeH="0" baseline="0" dirty="0" err="1">
                <a:ln>
                  <a:noFill/>
                </a:ln>
                <a:solidFill>
                  <a:srgbClr val="000000"/>
                </a:solidFill>
                <a:effectLst/>
                <a:uFillTx/>
                <a:latin typeface="+mj-lt"/>
                <a:ea typeface="+mj-ea"/>
                <a:cs typeface="+mj-cs"/>
                <a:sym typeface="Calibri"/>
              </a:rPr>
              <a:t>eres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elegible</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Callout: Line 5">
            <a:extLst>
              <a:ext uri="{FF2B5EF4-FFF2-40B4-BE49-F238E27FC236}">
                <a16:creationId xmlns:a16="http://schemas.microsoft.com/office/drawing/2014/main" id="{0241BCC2-444F-4A81-B47F-25315C37AA61}"/>
              </a:ext>
            </a:extLst>
          </p:cNvPr>
          <p:cNvSpPr/>
          <p:nvPr/>
        </p:nvSpPr>
        <p:spPr>
          <a:xfrm>
            <a:off x="9515830" y="5101481"/>
            <a:ext cx="2139026" cy="1200327"/>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a:t>
            </a:r>
            <a:r>
              <a:rPr kumimoji="0" lang="en-US" sz="1800" b="0" i="0" u="none" strike="noStrike" cap="none" spc="0" normalizeH="0" baseline="0" dirty="0" err="1">
                <a:ln>
                  <a:noFill/>
                </a:ln>
                <a:solidFill>
                  <a:srgbClr val="000000"/>
                </a:solidFill>
                <a:effectLst/>
                <a:uFillTx/>
                <a:latin typeface="+mj-lt"/>
                <a:ea typeface="+mj-ea"/>
                <a:cs typeface="+mj-cs"/>
                <a:sym typeface="Calibri"/>
              </a:rPr>
              <a:t>todos</a:t>
            </a:r>
            <a:r>
              <a:rPr kumimoji="0" lang="en-US" sz="1800" b="0" i="0" u="none" strike="noStrike" cap="none" spc="0" normalizeH="0" baseline="0" dirty="0">
                <a:ln>
                  <a:noFill/>
                </a:ln>
                <a:solidFill>
                  <a:srgbClr val="000000"/>
                </a:solidFill>
                <a:effectLst/>
                <a:uFillTx/>
                <a:latin typeface="+mj-lt"/>
                <a:ea typeface="+mj-ea"/>
                <a:cs typeface="+mj-cs"/>
                <a:sym typeface="Calibri"/>
              </a:rPr>
              <a:t> los </a:t>
            </a:r>
            <a:r>
              <a:rPr kumimoji="0" lang="en-US" sz="1800" b="0" i="0" u="none" strike="noStrike" cap="none" spc="0" normalizeH="0" baseline="0" dirty="0" err="1">
                <a:ln>
                  <a:noFill/>
                </a:ln>
                <a:solidFill>
                  <a:srgbClr val="000000"/>
                </a:solidFill>
                <a:effectLst/>
                <a:uFillTx/>
                <a:latin typeface="+mj-lt"/>
                <a:ea typeface="+mj-ea"/>
                <a:cs typeface="+mj-cs"/>
                <a:sym typeface="Calibri"/>
              </a:rPr>
              <a:t>empleados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su</a:t>
            </a:r>
            <a:r>
              <a:rPr kumimoji="0" lang="en-US" sz="1800" b="0" i="0" u="none" strike="noStrike" cap="none" spc="0" normalizeH="0" baseline="0" dirty="0">
                <a:ln>
                  <a:noFill/>
                </a:ln>
                <a:solidFill>
                  <a:srgbClr val="000000"/>
                </a:solidFill>
                <a:effectLst/>
                <a:uFillTx/>
                <a:latin typeface="+mj-lt"/>
                <a:ea typeface="+mj-ea"/>
                <a:cs typeface="+mj-cs"/>
                <a:sym typeface="Calibri"/>
              </a:rPr>
              <a:t> principal residencia es US</a:t>
            </a:r>
          </a:p>
        </p:txBody>
      </p:sp>
      <p:sp>
        <p:nvSpPr>
          <p:cNvPr id="7" name="Callout: Line 6">
            <a:extLst>
              <a:ext uri="{FF2B5EF4-FFF2-40B4-BE49-F238E27FC236}">
                <a16:creationId xmlns:a16="http://schemas.microsoft.com/office/drawing/2014/main" id="{1109FF03-4990-4A3B-BCB4-5D56CEEB8D54}"/>
              </a:ext>
            </a:extLst>
          </p:cNvPr>
          <p:cNvSpPr/>
          <p:nvPr/>
        </p:nvSpPr>
        <p:spPr>
          <a:xfrm>
            <a:off x="9800999" y="4430992"/>
            <a:ext cx="2139026"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has </a:t>
            </a:r>
            <a:r>
              <a:rPr kumimoji="0" lang="en-US" sz="1800" b="0" i="0" u="none" strike="noStrike" cap="none" spc="0" normalizeH="0" baseline="0" dirty="0" err="1">
                <a:ln>
                  <a:noFill/>
                </a:ln>
                <a:solidFill>
                  <a:srgbClr val="000000"/>
                </a:solidFill>
                <a:effectLst/>
                <a:uFillTx/>
                <a:latin typeface="+mj-lt"/>
                <a:ea typeface="+mj-ea"/>
                <a:cs typeface="+mj-cs"/>
                <a:sym typeface="Calibri"/>
              </a:rPr>
              <a:t>cometido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delitos</a:t>
            </a:r>
            <a:r>
              <a:rPr kumimoji="0" lang="en-US" sz="1800" b="0" i="0" u="none" strike="noStrike" cap="none" spc="0" normalizeH="0" baseline="0" dirty="0">
                <a:ln>
                  <a:noFill/>
                </a:ln>
                <a:solidFill>
                  <a:srgbClr val="000000"/>
                </a:solidFill>
                <a:effectLst/>
                <a:uFillTx/>
                <a:latin typeface="+mj-lt"/>
                <a:ea typeface="+mj-ea"/>
                <a:cs typeface="+mj-cs"/>
                <a:sym typeface="Calibri"/>
              </a:rPr>
              <a:t> graves</a:t>
            </a:r>
          </a:p>
        </p:txBody>
      </p:sp>
      <p:sp>
        <p:nvSpPr>
          <p:cNvPr id="8" name="Callout: Line 7">
            <a:extLst>
              <a:ext uri="{FF2B5EF4-FFF2-40B4-BE49-F238E27FC236}">
                <a16:creationId xmlns:a16="http://schemas.microsoft.com/office/drawing/2014/main" id="{07C2E8E2-E1EE-485F-A6BD-8011017F86E5}"/>
              </a:ext>
            </a:extLst>
          </p:cNvPr>
          <p:cNvSpPr/>
          <p:nvPr/>
        </p:nvSpPr>
        <p:spPr>
          <a:xfrm>
            <a:off x="10052974" y="3502409"/>
            <a:ext cx="2139026"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has </a:t>
            </a:r>
            <a:r>
              <a:rPr kumimoji="0" lang="en-US" sz="1800" b="0" i="0" u="none" strike="noStrike" cap="none" spc="0" normalizeH="0" baseline="0" dirty="0" err="1">
                <a:ln>
                  <a:noFill/>
                </a:ln>
                <a:solidFill>
                  <a:srgbClr val="000000"/>
                </a:solidFill>
                <a:effectLst/>
                <a:uFillTx/>
                <a:latin typeface="+mj-lt"/>
                <a:ea typeface="+mj-ea"/>
                <a:cs typeface="+mj-cs"/>
                <a:sym typeface="Calibri"/>
              </a:rPr>
              <a:t>tenido</a:t>
            </a:r>
            <a:r>
              <a:rPr kumimoji="0" lang="en-US" sz="1800" b="0" i="0" u="none" strike="noStrike" cap="none" spc="0" normalizeH="0" baseline="0" dirty="0">
                <a:ln>
                  <a:noFill/>
                </a:ln>
                <a:solidFill>
                  <a:srgbClr val="000000"/>
                </a:solidFill>
                <a:effectLst/>
                <a:uFillTx/>
                <a:latin typeface="+mj-lt"/>
                <a:ea typeface="+mj-ea"/>
                <a:cs typeface="+mj-cs"/>
                <a:sym typeface="Calibri"/>
              </a:rPr>
              <a:t> cargos </a:t>
            </a:r>
            <a:r>
              <a:rPr kumimoji="0" lang="en-US" sz="1800" b="0" i="0" u="none" strike="noStrike" cap="none" spc="0" normalizeH="0" baseline="0" dirty="0" err="1">
                <a:ln>
                  <a:noFill/>
                </a:ln>
                <a:solidFill>
                  <a:srgbClr val="000000"/>
                </a:solidFill>
                <a:effectLst/>
                <a:uFillTx/>
                <a:latin typeface="+mj-lt"/>
                <a:ea typeface="+mj-ea"/>
                <a:cs typeface="+mj-cs"/>
                <a:sym typeface="Calibri"/>
              </a:rPr>
              <a:t>penales</a:t>
            </a:r>
            <a:r>
              <a:rPr kumimoji="0" lang="en-US" sz="1800" b="0" i="0" u="none" strike="noStrike" cap="none" spc="0" normalizeH="0" baseline="0" dirty="0">
                <a:ln>
                  <a:noFill/>
                </a:ln>
                <a:solidFill>
                  <a:srgbClr val="000000"/>
                </a:solidFill>
                <a:effectLst/>
                <a:uFillTx/>
                <a:latin typeface="+mj-lt"/>
                <a:ea typeface="+mj-ea"/>
                <a:cs typeface="+mj-cs"/>
                <a:sym typeface="Calibri"/>
              </a:rPr>
              <a:t> o </a:t>
            </a:r>
            <a:r>
              <a:rPr kumimoji="0" lang="en-US" sz="1800" b="0" i="0" u="none" strike="noStrike" cap="none" spc="0" normalizeH="0" baseline="0" dirty="0" err="1">
                <a:ln>
                  <a:noFill/>
                </a:ln>
                <a:solidFill>
                  <a:srgbClr val="000000"/>
                </a:solidFill>
                <a:effectLst/>
                <a:uFillTx/>
                <a:latin typeface="+mj-lt"/>
                <a:ea typeface="+mj-ea"/>
                <a:cs typeface="+mj-cs"/>
                <a:sym typeface="Calibri"/>
              </a:rPr>
              <a:t>criminales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Callout: Line 8">
            <a:extLst>
              <a:ext uri="{FF2B5EF4-FFF2-40B4-BE49-F238E27FC236}">
                <a16:creationId xmlns:a16="http://schemas.microsoft.com/office/drawing/2014/main" id="{DE6185DC-0D8F-4E96-BABD-15157ECE20D3}"/>
              </a:ext>
            </a:extLst>
          </p:cNvPr>
          <p:cNvSpPr/>
          <p:nvPr/>
        </p:nvSpPr>
        <p:spPr>
          <a:xfrm>
            <a:off x="10113935" y="866540"/>
            <a:ext cx="2139026" cy="923328"/>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Si </a:t>
            </a:r>
            <a:r>
              <a:rPr lang="en-US" dirty="0" err="1"/>
              <a:t>alguna</a:t>
            </a:r>
            <a:r>
              <a:rPr lang="en-US" dirty="0"/>
              <a:t> </a:t>
            </a:r>
            <a:r>
              <a:rPr lang="en-US" dirty="0" err="1"/>
              <a:t>vez</a:t>
            </a:r>
            <a:r>
              <a:rPr lang="en-US" dirty="0"/>
              <a:t> has </a:t>
            </a:r>
            <a:r>
              <a:rPr lang="en-US" dirty="0" err="1"/>
              <a:t>obtenido</a:t>
            </a:r>
            <a:r>
              <a:rPr lang="en-US" dirty="0"/>
              <a:t> </a:t>
            </a:r>
            <a:r>
              <a:rPr lang="en-US" dirty="0" err="1"/>
              <a:t>prestamos</a:t>
            </a:r>
            <a:r>
              <a:rPr lang="en-US" dirty="0"/>
              <a:t> de l SBA</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Callout: Line 9">
            <a:extLst>
              <a:ext uri="{FF2B5EF4-FFF2-40B4-BE49-F238E27FC236}">
                <a16:creationId xmlns:a16="http://schemas.microsoft.com/office/drawing/2014/main" id="{B63F3855-4AF6-4FC3-BE4F-1F238548574D}"/>
              </a:ext>
            </a:extLst>
          </p:cNvPr>
          <p:cNvSpPr/>
          <p:nvPr/>
        </p:nvSpPr>
        <p:spPr>
          <a:xfrm>
            <a:off x="10086168" y="1726570"/>
            <a:ext cx="2139026"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a:t>
            </a:r>
            <a:r>
              <a:rPr kumimoji="0" lang="en-US" sz="1800" b="0" i="0" u="none" strike="noStrike" cap="none" spc="0" normalizeH="0" baseline="0" dirty="0" err="1">
                <a:ln>
                  <a:noFill/>
                </a:ln>
                <a:solidFill>
                  <a:srgbClr val="000000"/>
                </a:solidFill>
                <a:effectLst/>
                <a:uFillTx/>
                <a:latin typeface="+mj-lt"/>
                <a:ea typeface="+mj-ea"/>
                <a:cs typeface="+mj-cs"/>
                <a:sym typeface="Calibri"/>
              </a:rPr>
              <a:t>eres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duenio</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otro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negocio</a:t>
            </a:r>
            <a:r>
              <a:rPr kumimoji="0" lang="en-US" sz="1800" b="0" i="0" u="none" strike="noStrike" cap="none" spc="0" normalizeH="0" baseline="0" dirty="0">
                <a:ln>
                  <a:noFill/>
                </a:ln>
                <a:solidFill>
                  <a:srgbClr val="000000"/>
                </a:solidFill>
                <a:effectLst/>
                <a:uFillTx/>
                <a:latin typeface="+mj-lt"/>
                <a:ea typeface="+mj-ea"/>
                <a:cs typeface="+mj-cs"/>
                <a:sym typeface="Calibri"/>
              </a:rPr>
              <a:t> </a:t>
            </a:r>
          </a:p>
        </p:txBody>
      </p:sp>
      <p:sp>
        <p:nvSpPr>
          <p:cNvPr id="11" name="Callout: Line 10">
            <a:extLst>
              <a:ext uri="{FF2B5EF4-FFF2-40B4-BE49-F238E27FC236}">
                <a16:creationId xmlns:a16="http://schemas.microsoft.com/office/drawing/2014/main" id="{091EFBF9-4362-449D-843D-2E8F4443B574}"/>
              </a:ext>
            </a:extLst>
          </p:cNvPr>
          <p:cNvSpPr/>
          <p:nvPr/>
        </p:nvSpPr>
        <p:spPr>
          <a:xfrm>
            <a:off x="10131543" y="2303127"/>
            <a:ext cx="2139026" cy="923328"/>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a:t>
            </a:r>
            <a:r>
              <a:rPr kumimoji="0" lang="en-US" sz="1800" b="0" i="0" u="none" strike="noStrike" cap="none" spc="0" normalizeH="0" baseline="0" dirty="0" err="1">
                <a:ln>
                  <a:noFill/>
                </a:ln>
                <a:solidFill>
                  <a:srgbClr val="000000"/>
                </a:solidFill>
                <a:effectLst/>
                <a:uFillTx/>
                <a:latin typeface="+mj-lt"/>
                <a:ea typeface="+mj-ea"/>
                <a:cs typeface="+mj-cs"/>
                <a:sym typeface="Calibri"/>
              </a:rPr>
              <a:t>ehas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solicitado</a:t>
            </a:r>
            <a:r>
              <a:rPr kumimoji="0" lang="en-US" sz="1800" b="0" i="0" u="none" strike="noStrike" cap="none" spc="0" normalizeH="0" baseline="0" dirty="0">
                <a:ln>
                  <a:noFill/>
                </a:ln>
                <a:solidFill>
                  <a:srgbClr val="000000"/>
                </a:solidFill>
                <a:effectLst/>
                <a:uFillTx/>
                <a:latin typeface="+mj-lt"/>
                <a:ea typeface="+mj-ea"/>
                <a:cs typeface="+mj-cs"/>
                <a:sym typeface="Calibri"/>
              </a:rPr>
              <a:t> el </a:t>
            </a:r>
            <a:r>
              <a:rPr kumimoji="0" lang="en-US" sz="1800" b="0" i="0" u="none" strike="noStrike" cap="none" spc="0" normalizeH="0" baseline="0" dirty="0" err="1">
                <a:ln>
                  <a:noFill/>
                </a:ln>
                <a:solidFill>
                  <a:srgbClr val="000000"/>
                </a:solidFill>
                <a:effectLst/>
                <a:uFillTx/>
                <a:latin typeface="+mj-lt"/>
                <a:ea typeface="+mj-ea"/>
                <a:cs typeface="+mj-cs"/>
                <a:sym typeface="Calibri"/>
              </a:rPr>
              <a:t>prestamo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anteriormente</a:t>
            </a:r>
            <a:r>
              <a:rPr kumimoji="0" lang="en-US" sz="1800" b="0" i="0" u="none" strike="noStrike" cap="none" spc="0" normalizeH="0" baseline="0" dirty="0">
                <a:ln>
                  <a:noFill/>
                </a:ln>
                <a:solidFill>
                  <a:srgbClr val="000000"/>
                </a:solidFill>
                <a:effectLst/>
                <a:uFillTx/>
                <a:latin typeface="+mj-lt"/>
                <a:ea typeface="+mj-ea"/>
                <a:cs typeface="+mj-cs"/>
                <a:sym typeface="Calibri"/>
              </a:rPr>
              <a:t> </a:t>
            </a:r>
          </a:p>
        </p:txBody>
      </p:sp>
      <p:sp>
        <p:nvSpPr>
          <p:cNvPr id="13" name="Callout: Line 12">
            <a:extLst>
              <a:ext uri="{FF2B5EF4-FFF2-40B4-BE49-F238E27FC236}">
                <a16:creationId xmlns:a16="http://schemas.microsoft.com/office/drawing/2014/main" id="{4FE7C743-7A11-4E70-8527-B904AEDFD9D7}"/>
              </a:ext>
            </a:extLst>
          </p:cNvPr>
          <p:cNvSpPr/>
          <p:nvPr/>
        </p:nvSpPr>
        <p:spPr>
          <a:xfrm>
            <a:off x="6307291" y="5655479"/>
            <a:ext cx="2139026" cy="646329"/>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Si </a:t>
            </a:r>
            <a:r>
              <a:rPr kumimoji="0" lang="en-US" sz="1800" b="0" i="0" u="none" strike="noStrike" cap="none" spc="0" normalizeH="0" baseline="0" dirty="0" err="1">
                <a:ln>
                  <a:noFill/>
                </a:ln>
                <a:solidFill>
                  <a:srgbClr val="000000"/>
                </a:solidFill>
                <a:effectLst/>
                <a:uFillTx/>
                <a:latin typeface="+mj-lt"/>
                <a:ea typeface="+mj-ea"/>
                <a:cs typeface="+mj-cs"/>
                <a:sym typeface="Calibri"/>
              </a:rPr>
              <a:t>tu</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negocio</a:t>
            </a:r>
            <a:r>
              <a:rPr kumimoji="0" lang="en-US" sz="1800" b="0" i="0" u="none" strike="noStrike" cap="none" spc="0" normalizeH="0" baseline="0" dirty="0">
                <a:ln>
                  <a:noFill/>
                </a:ln>
                <a:solidFill>
                  <a:srgbClr val="000000"/>
                </a:solidFill>
                <a:effectLst/>
                <a:uFillTx/>
                <a:latin typeface="+mj-lt"/>
                <a:ea typeface="+mj-ea"/>
                <a:cs typeface="+mj-cs"/>
                <a:sym typeface="Calibri"/>
              </a:rPr>
              <a:t> es una </a:t>
            </a:r>
            <a:r>
              <a:rPr kumimoji="0" lang="en-US" sz="1800" b="0" i="0" u="none" strike="noStrike" cap="none" spc="0" normalizeH="0" baseline="0" dirty="0" err="1">
                <a:ln>
                  <a:noFill/>
                </a:ln>
                <a:solidFill>
                  <a:srgbClr val="000000"/>
                </a:solidFill>
                <a:effectLst/>
                <a:uFillTx/>
                <a:latin typeface="+mj-lt"/>
                <a:ea typeface="+mj-ea"/>
                <a:cs typeface="+mj-cs"/>
                <a:sym typeface="Calibri"/>
              </a:rPr>
              <a:t>franquicia</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prstGeom prst="rect">
            <a:avLst/>
          </a:prstGeom>
        </p:spPr>
        <p:txBody>
          <a:bodyPr/>
          <a:lstStyle/>
          <a:p>
            <a:endParaRPr/>
          </a:p>
        </p:txBody>
      </p:sp>
      <p:pic>
        <p:nvPicPr>
          <p:cNvPr id="345" name="Content Placeholder 3" descr="Content Placeholder 3"/>
          <p:cNvPicPr>
            <a:picLocks noChangeAspect="1"/>
          </p:cNvPicPr>
          <p:nvPr/>
        </p:nvPicPr>
        <p:blipFill>
          <a:blip r:embed="rId2"/>
          <a:stretch>
            <a:fillRect/>
          </a:stretch>
        </p:blipFill>
        <p:spPr>
          <a:xfrm>
            <a:off x="0" y="0"/>
            <a:ext cx="13308754" cy="6858000"/>
          </a:xfrm>
          <a:prstGeom prst="rect">
            <a:avLst/>
          </a:prstGeom>
          <a:ln w="12700">
            <a:miter lim="400000"/>
          </a:ln>
        </p:spPr>
      </p:pic>
      <p:sp>
        <p:nvSpPr>
          <p:cNvPr id="5" name="Callout: Line 4">
            <a:extLst>
              <a:ext uri="{FF2B5EF4-FFF2-40B4-BE49-F238E27FC236}">
                <a16:creationId xmlns:a16="http://schemas.microsoft.com/office/drawing/2014/main" id="{A2904233-0C40-4CCD-B65A-74B1593A0C00}"/>
              </a:ext>
            </a:extLst>
          </p:cNvPr>
          <p:cNvSpPr/>
          <p:nvPr/>
        </p:nvSpPr>
        <p:spPr>
          <a:xfrm>
            <a:off x="7711885" y="3910712"/>
            <a:ext cx="3443796" cy="1200327"/>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Que no </a:t>
            </a:r>
            <a:r>
              <a:rPr kumimoji="0" lang="en-US" sz="1800" b="0" i="0" u="none" strike="noStrike" cap="none" spc="0" normalizeH="0" baseline="0" dirty="0" err="1">
                <a:ln>
                  <a:noFill/>
                </a:ln>
                <a:solidFill>
                  <a:srgbClr val="000000"/>
                </a:solidFill>
                <a:effectLst/>
                <a:uFillTx/>
                <a:latin typeface="+mj-lt"/>
                <a:ea typeface="+mj-ea"/>
                <a:cs typeface="+mj-cs"/>
                <a:sym typeface="Calibri"/>
              </a:rPr>
              <a:t>estas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involucrado</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en</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ninguna</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actividad</a:t>
            </a:r>
            <a:r>
              <a:rPr kumimoji="0" lang="en-US" sz="1800" b="0" i="0" u="none" strike="noStrike" cap="none" spc="0" normalizeH="0" baseline="0" dirty="0">
                <a:ln>
                  <a:noFill/>
                </a:ln>
                <a:solidFill>
                  <a:srgbClr val="000000"/>
                </a:solidFill>
                <a:effectLst/>
                <a:uFillTx/>
                <a:latin typeface="+mj-lt"/>
                <a:ea typeface="+mj-ea"/>
                <a:cs typeface="+mj-cs"/>
                <a:sym typeface="Calibri"/>
              </a:rPr>
              <a:t> illegal, y que </a:t>
            </a:r>
            <a:r>
              <a:rPr kumimoji="0" lang="en-US" sz="1800" b="0" i="0" u="none" strike="noStrike" cap="none" spc="0" normalizeH="0" baseline="0" dirty="0" err="1">
                <a:ln>
                  <a:noFill/>
                </a:ln>
                <a:solidFill>
                  <a:srgbClr val="000000"/>
                </a:solidFill>
                <a:effectLst/>
                <a:uFillTx/>
                <a:latin typeface="+mj-lt"/>
                <a:ea typeface="+mj-ea"/>
                <a:cs typeface="+mj-cs"/>
                <a:sym typeface="Calibri"/>
              </a:rPr>
              <a:t>aceptas</a:t>
            </a:r>
            <a:r>
              <a:rPr kumimoji="0" lang="en-US" sz="1800" b="0" i="0" u="none" strike="noStrike" cap="none" spc="0" normalizeH="0" baseline="0" dirty="0">
                <a:ln>
                  <a:noFill/>
                </a:ln>
                <a:solidFill>
                  <a:srgbClr val="000000"/>
                </a:solidFill>
                <a:effectLst/>
                <a:uFillTx/>
                <a:latin typeface="+mj-lt"/>
                <a:ea typeface="+mj-ea"/>
                <a:cs typeface="+mj-cs"/>
                <a:sym typeface="Calibri"/>
              </a:rPr>
              <a:t> que la SBA </a:t>
            </a:r>
            <a:r>
              <a:rPr kumimoji="0" lang="en-US" sz="1800" b="0" i="0" u="none" strike="noStrike" cap="none" spc="0" normalizeH="0" baseline="0" dirty="0" err="1">
                <a:ln>
                  <a:noFill/>
                </a:ln>
                <a:solidFill>
                  <a:srgbClr val="000000"/>
                </a:solidFill>
                <a:effectLst/>
                <a:uFillTx/>
                <a:latin typeface="+mj-lt"/>
                <a:ea typeface="+mj-ea"/>
                <a:cs typeface="+mj-cs"/>
                <a:sym typeface="Calibri"/>
              </a:rPr>
              <a:t>revisara</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tus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antecedentes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penales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Callout: Line 5">
            <a:extLst>
              <a:ext uri="{FF2B5EF4-FFF2-40B4-BE49-F238E27FC236}">
                <a16:creationId xmlns:a16="http://schemas.microsoft.com/office/drawing/2014/main" id="{F70A8635-8A17-48EA-BFBD-6F4DDDE9884D}"/>
              </a:ext>
            </a:extLst>
          </p:cNvPr>
          <p:cNvSpPr/>
          <p:nvPr/>
        </p:nvSpPr>
        <p:spPr>
          <a:xfrm>
            <a:off x="7376803" y="1746965"/>
            <a:ext cx="3096375" cy="1200327"/>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Declaraciones</a:t>
            </a:r>
            <a:r>
              <a:rPr kumimoji="0" lang="en-US" sz="1800" b="0" i="0" u="none" strike="noStrike" cap="none" spc="0" normalizeH="0" baseline="0" dirty="0">
                <a:ln>
                  <a:noFill/>
                </a:ln>
                <a:solidFill>
                  <a:srgbClr val="000000"/>
                </a:solidFill>
                <a:effectLst/>
                <a:uFillTx/>
                <a:latin typeface="+mj-lt"/>
                <a:ea typeface="+mj-ea"/>
                <a:cs typeface="+mj-cs"/>
                <a:sym typeface="Calibri"/>
              </a:rPr>
              <a:t> y </a:t>
            </a:r>
            <a:r>
              <a:rPr kumimoji="0" lang="en-US" sz="1800" b="0" i="0" u="none" strike="noStrike" cap="none" spc="0" normalizeH="0" baseline="0" dirty="0" err="1">
                <a:ln>
                  <a:noFill/>
                </a:ln>
                <a:solidFill>
                  <a:srgbClr val="000000"/>
                </a:solidFill>
                <a:effectLst/>
                <a:uFillTx/>
                <a:latin typeface="+mj-lt"/>
                <a:ea typeface="+mj-ea"/>
                <a:cs typeface="+mj-cs"/>
                <a:sym typeface="Calibri"/>
              </a:rPr>
              <a:t>autorizaciones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acerca</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tu</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elegilibidad</a:t>
            </a:r>
            <a:r>
              <a:rPr kumimoji="0" lang="en-US" sz="1800" b="0" i="0" u="none" strike="noStrike" cap="none" spc="0" normalizeH="0" baseline="0" dirty="0">
                <a:ln>
                  <a:noFill/>
                </a:ln>
                <a:solidFill>
                  <a:srgbClr val="000000"/>
                </a:solidFill>
                <a:effectLst/>
                <a:uFillTx/>
                <a:latin typeface="+mj-lt"/>
                <a:ea typeface="+mj-ea"/>
                <a:cs typeface="+mj-cs"/>
                <a:sym typeface="Calibri"/>
              </a:rPr>
              <a:t> y la </a:t>
            </a:r>
            <a:r>
              <a:rPr kumimoji="0" lang="en-US" sz="1800" b="0" i="0" u="none" strike="noStrike" cap="none" spc="0" normalizeH="0" baseline="0" dirty="0" err="1">
                <a:ln>
                  <a:noFill/>
                </a:ln>
                <a:solidFill>
                  <a:srgbClr val="000000"/>
                </a:solidFill>
                <a:effectLst/>
                <a:uFillTx/>
                <a:latin typeface="+mj-lt"/>
                <a:ea typeface="+mj-ea"/>
                <a:cs typeface="+mj-cs"/>
                <a:sym typeface="Calibri"/>
              </a:rPr>
              <a:t>solicitud</a:t>
            </a:r>
            <a:r>
              <a:rPr kumimoji="0" lang="en-US" sz="1800" b="0" i="0" u="none" strike="noStrike" cap="none" spc="0" normalizeH="0" baseline="0" dirty="0">
                <a:ln>
                  <a:noFill/>
                </a:ln>
                <a:solidFill>
                  <a:srgbClr val="000000"/>
                </a:solidFill>
                <a:effectLst/>
                <a:uFillTx/>
                <a:latin typeface="+mj-lt"/>
                <a:ea typeface="+mj-ea"/>
                <a:cs typeface="+mj-cs"/>
                <a:sym typeface="Calibri"/>
              </a:rPr>
              <a:t> del </a:t>
            </a:r>
            <a:r>
              <a:rPr kumimoji="0" lang="en-US" sz="1800" b="0" i="0" u="none" strike="noStrike" cap="none" spc="0" normalizeH="0" baseline="0" dirty="0" err="1">
                <a:ln>
                  <a:noFill/>
                </a:ln>
                <a:solidFill>
                  <a:srgbClr val="000000"/>
                </a:solidFill>
                <a:effectLst/>
                <a:uFillTx/>
                <a:latin typeface="+mj-lt"/>
                <a:ea typeface="+mj-ea"/>
                <a:cs typeface="+mj-cs"/>
                <a:sym typeface="Calibri"/>
              </a:rPr>
              <a:t>prestamo</a:t>
            </a:r>
            <a:r>
              <a:rPr kumimoji="0" lang="en-US" sz="1800" b="0" i="0" u="none" strike="noStrike" cap="none" spc="0" normalizeH="0" baseline="0" dirty="0">
                <a:ln>
                  <a:noFill/>
                </a:ln>
                <a:solidFill>
                  <a:srgbClr val="000000"/>
                </a:solidFill>
                <a:effectLst/>
                <a:uFillTx/>
                <a:latin typeface="+mj-lt"/>
                <a:ea typeface="+mj-ea"/>
                <a:cs typeface="+mj-cs"/>
                <a:sym typeface="Calibri"/>
              </a:rPr>
              <a:t> se </a:t>
            </a:r>
            <a:r>
              <a:rPr kumimoji="0" lang="en-US" sz="1800" b="0" i="0" u="none" strike="noStrike" cap="none" spc="0" normalizeH="0" baseline="0" dirty="0" err="1">
                <a:ln>
                  <a:noFill/>
                </a:ln>
                <a:solidFill>
                  <a:srgbClr val="000000"/>
                </a:solidFill>
                <a:effectLst/>
                <a:uFillTx/>
                <a:latin typeface="+mj-lt"/>
                <a:ea typeface="+mj-ea"/>
                <a:cs typeface="+mj-cs"/>
                <a:sym typeface="Calibri"/>
              </a:rPr>
              <a:t>otorgara</a:t>
            </a:r>
            <a:r>
              <a:rPr kumimoji="0" lang="en-US" sz="1800" b="0" i="0" u="none" strike="noStrike" cap="none" spc="0" normalizeH="0" baseline="0" dirty="0">
                <a:ln>
                  <a:noFill/>
                </a:ln>
                <a:solidFill>
                  <a:srgbClr val="000000"/>
                </a:solidFill>
                <a:effectLst/>
                <a:uFillTx/>
                <a:latin typeface="+mj-lt"/>
                <a:ea typeface="+mj-ea"/>
                <a:cs typeface="+mj-cs"/>
                <a:sym typeface="Calibri"/>
              </a:rPr>
              <a:t> para el </a:t>
            </a:r>
            <a:r>
              <a:rPr kumimoji="0" lang="en-US" sz="1800" b="0" i="0" u="none" strike="noStrike" cap="none" spc="0" normalizeH="0" baseline="0" dirty="0" err="1">
                <a:ln>
                  <a:noFill/>
                </a:ln>
                <a:solidFill>
                  <a:srgbClr val="000000"/>
                </a:solidFill>
                <a:effectLst/>
                <a:uFillTx/>
                <a:latin typeface="+mj-lt"/>
                <a:ea typeface="+mj-ea"/>
                <a:cs typeface="+mj-cs"/>
                <a:sym typeface="Calibri"/>
              </a:rPr>
              <a:t>negocio</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
          <p:cNvSpPr txBox="1">
            <a:spLocks noGrp="1"/>
          </p:cNvSpPr>
          <p:nvPr>
            <p:ph type="title"/>
          </p:nvPr>
        </p:nvSpPr>
        <p:spPr>
          <a:prstGeom prst="rect">
            <a:avLst/>
          </a:prstGeom>
        </p:spPr>
        <p:txBody>
          <a:bodyPr/>
          <a:lstStyle/>
          <a:p>
            <a:endParaRPr/>
          </a:p>
        </p:txBody>
      </p:sp>
      <p:pic>
        <p:nvPicPr>
          <p:cNvPr id="348" name="Content Placeholder 3" descr="Content Placeholder 3"/>
          <p:cNvPicPr>
            <a:picLocks noChangeAspect="1"/>
          </p:cNvPicPr>
          <p:nvPr/>
        </p:nvPicPr>
        <p:blipFill>
          <a:blip r:embed="rId2"/>
          <a:stretch>
            <a:fillRect/>
          </a:stretch>
        </p:blipFill>
        <p:spPr>
          <a:xfrm>
            <a:off x="-2" y="0"/>
            <a:ext cx="9391975" cy="6876679"/>
          </a:xfrm>
          <a:prstGeom prst="rect">
            <a:avLst/>
          </a:prstGeom>
          <a:ln w="12700">
            <a:miter lim="400000"/>
          </a:ln>
        </p:spPr>
      </p:pic>
      <p:sp>
        <p:nvSpPr>
          <p:cNvPr id="4" name="Callout: Line 3">
            <a:extLst>
              <a:ext uri="{FF2B5EF4-FFF2-40B4-BE49-F238E27FC236}">
                <a16:creationId xmlns:a16="http://schemas.microsoft.com/office/drawing/2014/main" id="{F8CFB7CB-4B42-40BD-9D96-5F816A7EAC77}"/>
              </a:ext>
            </a:extLst>
          </p:cNvPr>
          <p:cNvSpPr/>
          <p:nvPr/>
        </p:nvSpPr>
        <p:spPr>
          <a:xfrm>
            <a:off x="7639613" y="207389"/>
            <a:ext cx="4297863" cy="2308322"/>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Declaraciones</a:t>
            </a:r>
            <a:r>
              <a:rPr kumimoji="0" lang="en-US" sz="1800" b="0" i="0" u="none" strike="noStrike" cap="none" spc="0" normalizeH="0" baseline="0" dirty="0">
                <a:ln>
                  <a:noFill/>
                </a:ln>
                <a:solidFill>
                  <a:srgbClr val="000000"/>
                </a:solidFill>
                <a:effectLst/>
                <a:uFillTx/>
                <a:latin typeface="+mj-lt"/>
                <a:ea typeface="+mj-ea"/>
                <a:cs typeface="+mj-cs"/>
                <a:sym typeface="Calibri"/>
              </a:rPr>
              <a:t> de Buena </a:t>
            </a:r>
            <a:r>
              <a:rPr kumimoji="0" lang="en-US" sz="1800" b="0" i="0" u="none" strike="noStrike" cap="none" spc="0" normalizeH="0" baseline="0" dirty="0" err="1">
                <a:ln>
                  <a:noFill/>
                </a:ln>
                <a:solidFill>
                  <a:srgbClr val="000000"/>
                </a:solidFill>
                <a:effectLst/>
                <a:uFillTx/>
                <a:latin typeface="+mj-lt"/>
                <a:ea typeface="+mj-ea"/>
                <a:cs typeface="+mj-cs"/>
                <a:sym typeface="Calibri"/>
              </a:rPr>
              <a:t>fe</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estabas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en</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funcionamiento</a:t>
            </a:r>
            <a:r>
              <a:rPr kumimoji="0" lang="en-US" sz="1800" b="0" i="0" u="none" strike="noStrike" cap="none" spc="0" normalizeH="0" baseline="0" dirty="0">
                <a:ln>
                  <a:noFill/>
                </a:ln>
                <a:solidFill>
                  <a:srgbClr val="000000"/>
                </a:solidFill>
                <a:effectLst/>
                <a:uFillTx/>
                <a:latin typeface="+mj-lt"/>
                <a:ea typeface="+mj-ea"/>
                <a:cs typeface="+mj-cs"/>
                <a:sym typeface="Calibri"/>
              </a:rPr>
              <a:t> el 15 de </a:t>
            </a:r>
            <a:r>
              <a:rPr kumimoji="0" lang="en-US" sz="1800" b="0" i="0" u="none" strike="noStrike" cap="none" spc="0" normalizeH="0" baseline="0" dirty="0" err="1">
                <a:ln>
                  <a:noFill/>
                </a:ln>
                <a:solidFill>
                  <a:srgbClr val="000000"/>
                </a:solidFill>
                <a:effectLst/>
                <a:uFillTx/>
                <a:latin typeface="+mj-lt"/>
                <a:ea typeface="+mj-ea"/>
                <a:cs typeface="+mj-cs"/>
                <a:sym typeface="Calibri"/>
              </a:rPr>
              <a:t>febrero</a:t>
            </a:r>
            <a:r>
              <a:rPr kumimoji="0" lang="en-US" sz="1800" b="0" i="0" u="none" strike="noStrike" cap="none" spc="0" normalizeH="0" baseline="0" dirty="0">
                <a:ln>
                  <a:noFill/>
                </a:ln>
                <a:solidFill>
                  <a:srgbClr val="000000"/>
                </a:solidFill>
                <a:effectLst/>
                <a:uFillTx/>
                <a:latin typeface="+mj-lt"/>
                <a:ea typeface="+mj-ea"/>
                <a:cs typeface="+mj-cs"/>
                <a:sym typeface="Calibri"/>
              </a:rPr>
              <a:t>,  y tenias </a:t>
            </a:r>
            <a:r>
              <a:rPr kumimoji="0" lang="en-US" sz="1800" b="0" i="0" u="none" strike="noStrike" cap="none" spc="0" normalizeH="0" baseline="0" dirty="0" err="1">
                <a:ln>
                  <a:noFill/>
                </a:ln>
                <a:solidFill>
                  <a:srgbClr val="000000"/>
                </a:solidFill>
                <a:effectLst/>
                <a:uFillTx/>
                <a:latin typeface="+mj-lt"/>
                <a:ea typeface="+mj-ea"/>
                <a:cs typeface="+mj-cs"/>
                <a:sym typeface="Calibri"/>
              </a:rPr>
              <a:t>empleados</a:t>
            </a:r>
            <a:r>
              <a:rPr kumimoji="0" lang="en-US" sz="1800" b="0" i="0" u="none" strike="noStrike" cap="none" spc="0" normalizeH="0" baseline="0" dirty="0">
                <a:ln>
                  <a:noFill/>
                </a:ln>
                <a:solidFill>
                  <a:srgbClr val="000000"/>
                </a:solidFill>
                <a:effectLst/>
                <a:uFillTx/>
                <a:latin typeface="+mj-lt"/>
                <a:ea typeface="+mj-ea"/>
                <a:cs typeface="+mj-cs"/>
                <a:sym typeface="Calibri"/>
              </a:rPr>
              <a:t> por los </a:t>
            </a:r>
            <a:r>
              <a:rPr kumimoji="0" lang="en-US" sz="1800" b="0" i="0" u="none" strike="noStrike" cap="none" spc="0" normalizeH="0" baseline="0" dirty="0" err="1">
                <a:ln>
                  <a:noFill/>
                </a:ln>
                <a:solidFill>
                  <a:srgbClr val="000000"/>
                </a:solidFill>
                <a:effectLst/>
                <a:uFillTx/>
                <a:latin typeface="+mj-lt"/>
                <a:ea typeface="+mj-ea"/>
                <a:cs typeface="+mj-cs"/>
                <a:sym typeface="Calibri"/>
              </a:rPr>
              <a:t>cuales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pagabas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impuestos</a:t>
            </a:r>
            <a:r>
              <a:rPr kumimoji="0" lang="en-US" sz="1800" b="0" i="0" u="none" strike="noStrike" cap="none" spc="0" normalizeH="0" baseline="0" dirty="0">
                <a:ln>
                  <a:noFill/>
                </a:ln>
                <a:solidFill>
                  <a:srgbClr val="000000"/>
                </a:solidFill>
                <a:effectLst/>
                <a:uFillTx/>
                <a:latin typeface="+mj-lt"/>
                <a:ea typeface="+mj-ea"/>
                <a:cs typeface="+mj-cs"/>
                <a:sym typeface="Calibri"/>
              </a:rPr>
              <a:t>, que el </a:t>
            </a:r>
            <a:r>
              <a:rPr kumimoji="0" lang="en-US" sz="1800" b="0" i="0" u="none" strike="noStrike" cap="none" spc="0" normalizeH="0" baseline="0" dirty="0" err="1">
                <a:ln>
                  <a:noFill/>
                </a:ln>
                <a:solidFill>
                  <a:srgbClr val="000000"/>
                </a:solidFill>
                <a:effectLst/>
                <a:uFillTx/>
                <a:latin typeface="+mj-lt"/>
                <a:ea typeface="+mj-ea"/>
                <a:cs typeface="+mj-cs"/>
                <a:sym typeface="Calibri"/>
              </a:rPr>
              <a:t>prestamo</a:t>
            </a:r>
            <a:r>
              <a:rPr kumimoji="0" lang="en-US" sz="1800" b="0" i="0" u="none" strike="noStrike" cap="none" spc="0" normalizeH="0" baseline="0" dirty="0">
                <a:ln>
                  <a:noFill/>
                </a:ln>
                <a:solidFill>
                  <a:srgbClr val="000000"/>
                </a:solidFill>
                <a:effectLst/>
                <a:uFillTx/>
                <a:latin typeface="+mj-lt"/>
                <a:ea typeface="+mj-ea"/>
                <a:cs typeface="+mj-cs"/>
                <a:sym typeface="Calibri"/>
              </a:rPr>
              <a:t> sera para </a:t>
            </a:r>
            <a:r>
              <a:rPr kumimoji="0" lang="en-US" sz="1800" b="0" i="0" u="none" strike="noStrike" cap="none" spc="0" normalizeH="0" baseline="0" dirty="0" err="1">
                <a:ln>
                  <a:noFill/>
                </a:ln>
                <a:solidFill>
                  <a:srgbClr val="000000"/>
                </a:solidFill>
                <a:effectLst/>
                <a:uFillTx/>
                <a:latin typeface="+mj-lt"/>
                <a:ea typeface="+mj-ea"/>
                <a:cs typeface="+mj-cs"/>
                <a:sym typeface="Calibri"/>
              </a:rPr>
              <a:t>respaldar</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tus</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operaciones</a:t>
            </a:r>
            <a:r>
              <a:rPr kumimoji="0" lang="en-US" sz="1800" b="0" i="0" u="none" strike="noStrike" cap="none" spc="0" normalizeH="0" baseline="0" dirty="0">
                <a:ln>
                  <a:noFill/>
                </a:ln>
                <a:solidFill>
                  <a:srgbClr val="000000"/>
                </a:solidFill>
                <a:effectLst/>
                <a:uFillTx/>
                <a:latin typeface="+mj-lt"/>
                <a:ea typeface="+mj-ea"/>
                <a:cs typeface="+mj-cs"/>
                <a:sym typeface="Calibri"/>
              </a:rPr>
              <a:t> de </a:t>
            </a:r>
            <a:r>
              <a:rPr kumimoji="0" lang="en-US" sz="1800" b="0" i="0" u="none" strike="noStrike" cap="none" spc="0" normalizeH="0" baseline="0" dirty="0" err="1">
                <a:ln>
                  <a:noFill/>
                </a:ln>
                <a:solidFill>
                  <a:srgbClr val="000000"/>
                </a:solidFill>
                <a:effectLst/>
                <a:uFillTx/>
                <a:latin typeface="+mj-lt"/>
                <a:ea typeface="+mj-ea"/>
                <a:cs typeface="+mj-cs"/>
                <a:sym typeface="Calibri"/>
              </a:rPr>
              <a:t>negocio</a:t>
            </a:r>
            <a:r>
              <a:rPr kumimoji="0" lang="en-US" sz="1800" b="0" i="0" u="none" strike="noStrike" cap="none" spc="0" normalizeH="0" baseline="0" dirty="0">
                <a:ln>
                  <a:noFill/>
                </a:ln>
                <a:solidFill>
                  <a:srgbClr val="000000"/>
                </a:solidFill>
                <a:effectLst/>
                <a:uFillTx/>
                <a:latin typeface="+mj-lt"/>
                <a:ea typeface="+mj-ea"/>
                <a:cs typeface="+mj-cs"/>
                <a:sym typeface="Calibri"/>
              </a:rPr>
              <a:t>, que los </a:t>
            </a:r>
            <a:r>
              <a:rPr kumimoji="0" lang="en-US" sz="1800" b="0" i="0" u="none" strike="noStrike" cap="none" spc="0" normalizeH="0" baseline="0" dirty="0" err="1">
                <a:ln>
                  <a:noFill/>
                </a:ln>
                <a:solidFill>
                  <a:srgbClr val="000000"/>
                </a:solidFill>
                <a:effectLst/>
                <a:uFillTx/>
                <a:latin typeface="+mj-lt"/>
                <a:ea typeface="+mj-ea"/>
                <a:cs typeface="+mj-cs"/>
                <a:sym typeface="Calibri"/>
              </a:rPr>
              <a:t>fondos</a:t>
            </a:r>
            <a:r>
              <a:rPr kumimoji="0" lang="en-US" sz="1800" b="0" i="0" u="none" strike="noStrike" cap="none" spc="0" normalizeH="0" baseline="0" dirty="0">
                <a:ln>
                  <a:noFill/>
                </a:ln>
                <a:solidFill>
                  <a:srgbClr val="000000"/>
                </a:solidFill>
                <a:effectLst/>
                <a:uFillTx/>
                <a:latin typeface="+mj-lt"/>
                <a:ea typeface="+mj-ea"/>
                <a:cs typeface="+mj-cs"/>
                <a:sym typeface="Calibri"/>
              </a:rPr>
              <a:t> se </a:t>
            </a:r>
            <a:r>
              <a:rPr kumimoji="0" lang="en-US" sz="1800" b="0" i="0" u="none" strike="noStrike" cap="none" spc="0" normalizeH="0" baseline="0" dirty="0" err="1">
                <a:ln>
                  <a:noFill/>
                </a:ln>
                <a:solidFill>
                  <a:srgbClr val="000000"/>
                </a:solidFill>
                <a:effectLst/>
                <a:uFillTx/>
                <a:latin typeface="+mj-lt"/>
                <a:ea typeface="+mj-ea"/>
                <a:cs typeface="+mj-cs"/>
                <a:sym typeface="Calibri"/>
              </a:rPr>
              <a:t>utilizaran</a:t>
            </a:r>
            <a:r>
              <a:rPr kumimoji="0" lang="en-US" sz="1800" b="0" i="0" u="none" strike="noStrike" cap="none" spc="0" normalizeH="0" baseline="0" dirty="0">
                <a:ln>
                  <a:noFill/>
                </a:ln>
                <a:solidFill>
                  <a:srgbClr val="000000"/>
                </a:solidFill>
                <a:effectLst/>
                <a:uFillTx/>
                <a:latin typeface="+mj-lt"/>
                <a:ea typeface="+mj-ea"/>
                <a:cs typeface="+mj-cs"/>
                <a:sym typeface="Calibri"/>
              </a:rPr>
              <a:t> para </a:t>
            </a:r>
            <a:r>
              <a:rPr kumimoji="0" lang="en-US" sz="1800" b="0" i="0" u="none" strike="noStrike" cap="none" spc="0" normalizeH="0" baseline="0" dirty="0" err="1">
                <a:ln>
                  <a:noFill/>
                </a:ln>
                <a:solidFill>
                  <a:srgbClr val="000000"/>
                </a:solidFill>
                <a:effectLst/>
                <a:uFillTx/>
                <a:latin typeface="+mj-lt"/>
                <a:ea typeface="+mj-ea"/>
                <a:cs typeface="+mj-cs"/>
                <a:sym typeface="Calibri"/>
              </a:rPr>
              <a:t>retener</a:t>
            </a:r>
            <a:r>
              <a:rPr kumimoji="0" lang="en-US" sz="1800" b="0" i="0" u="none" strike="noStrike" cap="none" spc="0" normalizeH="0" baseline="0" dirty="0">
                <a:ln>
                  <a:noFill/>
                </a:ln>
                <a:solidFill>
                  <a:srgbClr val="000000"/>
                </a:solidFill>
                <a:effectLst/>
                <a:uFillTx/>
                <a:latin typeface="+mj-lt"/>
                <a:ea typeface="+mj-ea"/>
                <a:cs typeface="+mj-cs"/>
                <a:sym typeface="Calibri"/>
              </a:rPr>
              <a:t> a los </a:t>
            </a:r>
            <a:r>
              <a:rPr kumimoji="0" lang="en-US" sz="1800" b="0" i="0" u="none" strike="noStrike" cap="none" spc="0" normalizeH="0" baseline="0" dirty="0" err="1">
                <a:ln>
                  <a:noFill/>
                </a:ln>
                <a:solidFill>
                  <a:srgbClr val="000000"/>
                </a:solidFill>
                <a:effectLst/>
                <a:uFillTx/>
                <a:latin typeface="+mj-lt"/>
                <a:ea typeface="+mj-ea"/>
                <a:cs typeface="+mj-cs"/>
                <a:sym typeface="Calibri"/>
              </a:rPr>
              <a:t>trabajadores</a:t>
            </a:r>
            <a:r>
              <a:rPr kumimoji="0" lang="en-US" sz="1800" b="0" i="0" u="none" strike="noStrike" cap="none" spc="0" normalizeH="0" baseline="0" dirty="0">
                <a:ln>
                  <a:noFill/>
                </a:ln>
                <a:solidFill>
                  <a:srgbClr val="000000"/>
                </a:solidFill>
                <a:effectLst/>
                <a:uFillTx/>
                <a:latin typeface="+mj-lt"/>
                <a:ea typeface="+mj-ea"/>
                <a:cs typeface="+mj-cs"/>
                <a:sym typeface="Calibri"/>
              </a:rPr>
              <a:t>, y </a:t>
            </a:r>
            <a:r>
              <a:rPr kumimoji="0" lang="en-US" sz="1800" b="0" i="0" u="none" strike="noStrike" cap="none" spc="0" normalizeH="0" baseline="0" dirty="0" err="1">
                <a:ln>
                  <a:noFill/>
                </a:ln>
                <a:solidFill>
                  <a:srgbClr val="000000"/>
                </a:solidFill>
                <a:effectLst/>
                <a:uFillTx/>
                <a:latin typeface="+mj-lt"/>
                <a:ea typeface="+mj-ea"/>
                <a:cs typeface="+mj-cs"/>
                <a:sym typeface="Calibri"/>
              </a:rPr>
              <a:t>si</a:t>
            </a:r>
            <a:r>
              <a:rPr kumimoji="0" lang="en-US" sz="1800" b="0" i="0" u="none" strike="noStrike" cap="none" spc="0" normalizeH="0" baseline="0" dirty="0">
                <a:ln>
                  <a:noFill/>
                </a:ln>
                <a:solidFill>
                  <a:srgbClr val="000000"/>
                </a:solidFill>
                <a:effectLst/>
                <a:uFillTx/>
                <a:latin typeface="+mj-lt"/>
                <a:ea typeface="+mj-ea"/>
                <a:cs typeface="+mj-cs"/>
                <a:sym typeface="Calibri"/>
              </a:rPr>
              <a:t> no </a:t>
            </a:r>
            <a:r>
              <a:rPr kumimoji="0" lang="en-US" sz="1800" b="0" i="0" u="none" strike="noStrike" cap="none" spc="0" normalizeH="0" baseline="0" dirty="0" err="1">
                <a:ln>
                  <a:noFill/>
                </a:ln>
                <a:solidFill>
                  <a:srgbClr val="000000"/>
                </a:solidFill>
                <a:effectLst/>
                <a:uFillTx/>
                <a:latin typeface="+mj-lt"/>
                <a:ea typeface="+mj-ea"/>
                <a:cs typeface="+mj-cs"/>
                <a:sym typeface="Calibri"/>
              </a:rPr>
              <a:t>fuera</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asi</a:t>
            </a:r>
            <a:r>
              <a:rPr kumimoji="0" lang="en-US" sz="1800" b="0" i="0" u="none" strike="noStrike" cap="none" spc="0" normalizeH="0" baseline="0" dirty="0">
                <a:ln>
                  <a:noFill/>
                </a:ln>
                <a:solidFill>
                  <a:srgbClr val="000000"/>
                </a:solidFill>
                <a:effectLst/>
                <a:uFillTx/>
                <a:latin typeface="+mj-lt"/>
                <a:ea typeface="+mj-ea"/>
                <a:cs typeface="+mj-cs"/>
                <a:sym typeface="Calibri"/>
              </a:rPr>
              <a:t> el </a:t>
            </a:r>
            <a:r>
              <a:rPr kumimoji="0" lang="en-US" sz="1800" b="0" i="0" u="none" strike="noStrike" cap="none" spc="0" normalizeH="0" baseline="0" dirty="0" err="1">
                <a:ln>
                  <a:noFill/>
                </a:ln>
                <a:solidFill>
                  <a:srgbClr val="000000"/>
                </a:solidFill>
                <a:effectLst/>
                <a:uFillTx/>
                <a:latin typeface="+mj-lt"/>
                <a:ea typeface="+mj-ea"/>
                <a:cs typeface="+mj-cs"/>
                <a:sym typeface="Calibri"/>
              </a:rPr>
              <a:t>gobierno</a:t>
            </a:r>
            <a:r>
              <a:rPr kumimoji="0" lang="en-US" sz="1800" b="0" i="0" u="none" strike="noStrike" cap="none" spc="0" normalizeH="0" baseline="0" dirty="0">
                <a:ln>
                  <a:noFill/>
                </a:ln>
                <a:solidFill>
                  <a:srgbClr val="000000"/>
                </a:solidFill>
                <a:effectLst/>
                <a:uFillTx/>
                <a:latin typeface="+mj-lt"/>
                <a:ea typeface="+mj-ea"/>
                <a:cs typeface="+mj-cs"/>
                <a:sym typeface="Calibri"/>
              </a:rPr>
              <a:t> federal </a:t>
            </a:r>
            <a:r>
              <a:rPr kumimoji="0" lang="en-US" sz="1800" b="0" i="0" u="none" strike="noStrike" cap="none" spc="0" normalizeH="0" baseline="0" dirty="0" err="1">
                <a:ln>
                  <a:noFill/>
                </a:ln>
                <a:solidFill>
                  <a:srgbClr val="000000"/>
                </a:solidFill>
                <a:effectLst/>
                <a:uFillTx/>
                <a:latin typeface="+mj-lt"/>
                <a:ea typeface="+mj-ea"/>
                <a:cs typeface="+mj-cs"/>
                <a:sym typeface="Calibri"/>
              </a:rPr>
              <a:t>te</a:t>
            </a: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err="1">
                <a:ln>
                  <a:noFill/>
                </a:ln>
                <a:solidFill>
                  <a:srgbClr val="000000"/>
                </a:solidFill>
                <a:effectLst/>
                <a:uFillTx/>
                <a:latin typeface="+mj-lt"/>
                <a:ea typeface="+mj-ea"/>
                <a:cs typeface="+mj-cs"/>
                <a:sym typeface="Calibri"/>
              </a:rPr>
              <a:t>demandara</a:t>
            </a:r>
            <a:r>
              <a:rPr kumimoji="0" lang="en-US" sz="1800" b="0" i="0" u="none" strike="noStrike" cap="none" spc="0" normalizeH="0" baseline="0" dirty="0">
                <a:ln>
                  <a:noFill/>
                </a:ln>
                <a:solidFill>
                  <a:srgbClr val="000000"/>
                </a:solidFill>
                <a:effectLst/>
                <a:uFillTx/>
                <a:latin typeface="+mj-lt"/>
                <a:ea typeface="+mj-ea"/>
                <a:cs typeface="+mj-cs"/>
                <a:sym typeface="Calibri"/>
              </a:rPr>
              <a:t> por </a:t>
            </a:r>
            <a:r>
              <a:rPr kumimoji="0" lang="en-US" sz="1800" b="0" i="0" u="none" strike="noStrike" cap="none" spc="0" normalizeH="0" baseline="0" dirty="0" err="1">
                <a:ln>
                  <a:noFill/>
                </a:ln>
                <a:solidFill>
                  <a:srgbClr val="000000"/>
                </a:solidFill>
                <a:effectLst/>
                <a:uFillTx/>
                <a:latin typeface="+mj-lt"/>
                <a:ea typeface="+mj-ea"/>
                <a:cs typeface="+mj-cs"/>
                <a:sym typeface="Calibri"/>
              </a:rPr>
              <a:t>fraude</a:t>
            </a:r>
            <a:r>
              <a:rPr kumimoji="0" lang="en-US" sz="1800" b="0" i="0" u="none" strike="noStrike" cap="none" spc="0" normalizeH="0" baseline="0" dirty="0">
                <a:ln>
                  <a:noFill/>
                </a:ln>
                <a:solidFill>
                  <a:srgbClr val="000000"/>
                </a:solidFill>
                <a:effectLst/>
                <a:uFillTx/>
                <a:latin typeface="+mj-lt"/>
                <a:ea typeface="+mj-ea"/>
                <a:cs typeface="+mj-cs"/>
                <a:sym typeface="Calibri"/>
              </a:rPr>
              <a:t>. </a:t>
            </a:r>
          </a:p>
        </p:txBody>
      </p:sp>
      <p:sp>
        <p:nvSpPr>
          <p:cNvPr id="5" name="Callout: Line 4">
            <a:extLst>
              <a:ext uri="{FF2B5EF4-FFF2-40B4-BE49-F238E27FC236}">
                <a16:creationId xmlns:a16="http://schemas.microsoft.com/office/drawing/2014/main" id="{3DA54C28-777A-4864-9165-1B47DE9A6EBA}"/>
              </a:ext>
            </a:extLst>
          </p:cNvPr>
          <p:cNvSpPr/>
          <p:nvPr/>
        </p:nvSpPr>
        <p:spPr>
          <a:xfrm>
            <a:off x="7639613" y="2895602"/>
            <a:ext cx="4297863" cy="2308322"/>
          </a:xfrm>
          <a:prstGeom prst="borderCallout1">
            <a:avLst/>
          </a:prstGeom>
          <a:solidFill>
            <a:srgbClr val="FFFFFF"/>
          </a:solidFill>
          <a:ln w="15875"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a:t>Proporcionaras</a:t>
            </a:r>
            <a:r>
              <a:rPr lang="en-US" dirty="0"/>
              <a:t> </a:t>
            </a:r>
            <a:r>
              <a:rPr lang="en-US" dirty="0" err="1"/>
              <a:t>pruebas</a:t>
            </a:r>
            <a:r>
              <a:rPr lang="en-US" dirty="0"/>
              <a:t>, que </a:t>
            </a:r>
            <a:r>
              <a:rPr lang="en-US" dirty="0" err="1"/>
              <a:t>entiendes</a:t>
            </a:r>
            <a:r>
              <a:rPr lang="en-US" dirty="0"/>
              <a:t> que Habra </a:t>
            </a:r>
            <a:r>
              <a:rPr lang="en-US" dirty="0" err="1"/>
              <a:t>condonaciones</a:t>
            </a:r>
            <a:r>
              <a:rPr lang="en-US" dirty="0"/>
              <a:t>,  que no </a:t>
            </a:r>
            <a:r>
              <a:rPr lang="en-US" dirty="0" err="1"/>
              <a:t>recibiras</a:t>
            </a:r>
            <a:r>
              <a:rPr lang="en-US" dirty="0"/>
              <a:t> </a:t>
            </a:r>
            <a:r>
              <a:rPr lang="en-US" dirty="0" err="1"/>
              <a:t>otro</a:t>
            </a:r>
            <a:r>
              <a:rPr lang="en-US" dirty="0"/>
              <a:t> </a:t>
            </a:r>
            <a:r>
              <a:rPr lang="en-US" dirty="0" err="1"/>
              <a:t>prestamo</a:t>
            </a:r>
            <a:r>
              <a:rPr lang="en-US" dirty="0"/>
              <a:t> bajo el </a:t>
            </a:r>
            <a:r>
              <a:rPr lang="en-US" dirty="0" err="1"/>
              <a:t>programa</a:t>
            </a:r>
            <a:r>
              <a:rPr lang="en-US" dirty="0"/>
              <a:t>, hay </a:t>
            </a:r>
            <a:r>
              <a:rPr lang="en-US" dirty="0" err="1"/>
              <a:t>prision</a:t>
            </a:r>
            <a:r>
              <a:rPr lang="en-US" dirty="0"/>
              <a:t> de 5 </a:t>
            </a:r>
            <a:r>
              <a:rPr lang="en-US" dirty="0" err="1"/>
              <a:t>anios</a:t>
            </a:r>
            <a:r>
              <a:rPr lang="en-US" dirty="0"/>
              <a:t> por </a:t>
            </a:r>
            <a:r>
              <a:rPr lang="en-US" dirty="0" err="1"/>
              <a:t>fraude</a:t>
            </a:r>
            <a:r>
              <a:rPr lang="en-US" dirty="0"/>
              <a:t> y </a:t>
            </a:r>
            <a:r>
              <a:rPr lang="en-US" dirty="0" err="1"/>
              <a:t>multas</a:t>
            </a:r>
            <a:r>
              <a:rPr lang="en-US" dirty="0"/>
              <a:t> de hasta $250K, que </a:t>
            </a:r>
            <a:r>
              <a:rPr lang="en-US" dirty="0" err="1"/>
              <a:t>reconoces</a:t>
            </a:r>
            <a:r>
              <a:rPr lang="en-US" dirty="0"/>
              <a:t> que el </a:t>
            </a:r>
            <a:r>
              <a:rPr lang="en-US" dirty="0" err="1"/>
              <a:t>monto</a:t>
            </a:r>
            <a:r>
              <a:rPr lang="en-US" dirty="0"/>
              <a:t> del </a:t>
            </a:r>
            <a:r>
              <a:rPr lang="en-US" dirty="0" err="1"/>
              <a:t>prestamo</a:t>
            </a:r>
            <a:r>
              <a:rPr lang="en-US" dirty="0"/>
              <a:t> sera </a:t>
            </a:r>
            <a:r>
              <a:rPr lang="en-US" dirty="0" err="1"/>
              <a:t>basado</a:t>
            </a:r>
            <a:r>
              <a:rPr lang="en-US" dirty="0"/>
              <a:t> </a:t>
            </a:r>
            <a:r>
              <a:rPr lang="en-US" dirty="0" err="1"/>
              <a:t>en</a:t>
            </a:r>
            <a:r>
              <a:rPr lang="en-US" dirty="0"/>
              <a:t> los </a:t>
            </a:r>
            <a:r>
              <a:rPr lang="en-US" dirty="0" err="1"/>
              <a:t>documentos</a:t>
            </a:r>
            <a:r>
              <a:rPr lang="en-US" dirty="0"/>
              <a:t> </a:t>
            </a:r>
            <a:r>
              <a:rPr lang="en-US" dirty="0" err="1"/>
              <a:t>requeridos</a:t>
            </a:r>
            <a:r>
              <a:rPr lang="en-US" dirty="0"/>
              <a:t>, y que </a:t>
            </a:r>
            <a:r>
              <a:rPr lang="en-US" dirty="0" err="1"/>
              <a:t>esta</a:t>
            </a:r>
            <a:r>
              <a:rPr lang="en-US" dirty="0"/>
              <a:t> </a:t>
            </a:r>
            <a:r>
              <a:rPr lang="en-US" dirty="0" err="1"/>
              <a:t>documentacion</a:t>
            </a:r>
            <a:r>
              <a:rPr lang="en-US" dirty="0"/>
              <a:t> sera </a:t>
            </a:r>
            <a:r>
              <a:rPr lang="en-US" dirty="0" err="1"/>
              <a:t>compartida</a:t>
            </a:r>
            <a:r>
              <a:rPr lang="en-US" dirty="0"/>
              <a:t> con el SBA</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1"/>
          <p:cNvSpPr txBox="1">
            <a:spLocks noGrp="1"/>
          </p:cNvSpPr>
          <p:nvPr>
            <p:ph type="title"/>
          </p:nvPr>
        </p:nvSpPr>
        <p:spPr>
          <a:xfrm>
            <a:off x="908744" y="0"/>
            <a:ext cx="10171522" cy="1450757"/>
          </a:xfrm>
          <a:prstGeom prst="rect">
            <a:avLst/>
          </a:prstGeom>
        </p:spPr>
        <p:txBody>
          <a:bodyPr>
            <a:normAutofit/>
          </a:bodyPr>
          <a:lstStyle/>
          <a:p>
            <a:pPr>
              <a:defRPr sz="3600" spc="-100">
                <a:solidFill>
                  <a:srgbClr val="E09878"/>
                </a:solidFill>
              </a:defRPr>
            </a:pPr>
            <a:r>
              <a:rPr lang="en-US" sz="3600" dirty="0" err="1"/>
              <a:t>Aplicando</a:t>
            </a:r>
            <a:r>
              <a:rPr lang="en-US" sz="3600" dirty="0"/>
              <a:t> para el </a:t>
            </a:r>
            <a:r>
              <a:rPr lang="en-US" sz="3600" dirty="0" err="1"/>
              <a:t>Programa</a:t>
            </a:r>
            <a:r>
              <a:rPr lang="en-US" sz="3600" dirty="0"/>
              <a:t> de </a:t>
            </a:r>
            <a:r>
              <a:rPr lang="en-US" sz="2800" dirty="0" err="1"/>
              <a:t>protección</a:t>
            </a:r>
            <a:r>
              <a:rPr lang="en-US" sz="3600" dirty="0"/>
              <a:t> de cheques de </a:t>
            </a:r>
            <a:r>
              <a:rPr lang="en-US" sz="3600" dirty="0" err="1"/>
              <a:t>pago</a:t>
            </a:r>
            <a:endParaRPr sz="3600" dirty="0">
              <a:solidFill>
                <a:schemeClr val="accent2"/>
              </a:solidFill>
            </a:endParaRPr>
          </a:p>
        </p:txBody>
      </p:sp>
      <p:sp>
        <p:nvSpPr>
          <p:cNvPr id="351" name="Content Placeholder 2"/>
          <p:cNvSpPr txBox="1">
            <a:spLocks noGrp="1"/>
          </p:cNvSpPr>
          <p:nvPr>
            <p:ph type="body" idx="1"/>
          </p:nvPr>
        </p:nvSpPr>
        <p:spPr>
          <a:xfrm>
            <a:off x="1097280" y="1845734"/>
            <a:ext cx="10058401" cy="4366530"/>
          </a:xfrm>
          <a:prstGeom prst="rect">
            <a:avLst/>
          </a:prstGeom>
        </p:spPr>
        <p:txBody>
          <a:bodyPr>
            <a:normAutofit/>
          </a:bodyPr>
          <a:lstStyle/>
          <a:p>
            <a:pPr>
              <a:defRPr sz="2200" b="1">
                <a:solidFill>
                  <a:srgbClr val="E09878"/>
                </a:solidFill>
                <a:latin typeface="+mn-lt"/>
                <a:ea typeface="+mn-ea"/>
                <a:cs typeface="+mn-cs"/>
                <a:sym typeface="Helvetica"/>
              </a:defRPr>
            </a:pPr>
            <a:r>
              <a:rPr lang="es-ES" sz="2800" dirty="0">
                <a:solidFill>
                  <a:schemeClr val="accent2"/>
                </a:solidFill>
              </a:rPr>
              <a:t>Qué otros documentos necesitaré incluir EN MI APLICACIÓN?</a:t>
            </a:r>
            <a:endParaRPr lang="en-US" sz="2800" dirty="0">
              <a:solidFill>
                <a:schemeClr val="accent2"/>
              </a:solidFill>
            </a:endParaRPr>
          </a:p>
          <a:p>
            <a:r>
              <a:rPr lang="es-ES" sz="1800" dirty="0"/>
              <a:t>Necesitará documentación que muestre:</a:t>
            </a:r>
          </a:p>
          <a:p>
            <a:r>
              <a:rPr lang="es-ES" sz="1800" dirty="0"/>
              <a:t>    - Sus costos mensuales de nómina para cada mes durante el período aplicable;</a:t>
            </a:r>
          </a:p>
          <a:p>
            <a:r>
              <a:rPr lang="es-ES" sz="1800" dirty="0"/>
              <a:t>    - Sus costos totales de nómina para el período aplicable.</a:t>
            </a:r>
          </a:p>
          <a:p>
            <a:r>
              <a:rPr lang="es-ES" sz="1800" dirty="0"/>
              <a:t>Esta información está destinada a ayudarlo a determinar el monto máximo potencial de su préstamo, que se basa en sus costos mensuales promedio de nómina durante el período correspondiente.</a:t>
            </a:r>
          </a:p>
          <a:p>
            <a:r>
              <a:rPr lang="es-ES" sz="1800" dirty="0"/>
              <a:t>Para calcular el pago mensual promedio total de los costos de la nómina, debe dividir los costos totales de la nómina para el período correspondiente por la cantidad de meses en ese período. Por ejemplo, si su período aplicable es de 12 meses, debe dividir sus costos totales de nómina para el período entre 12.</a:t>
            </a:r>
            <a:endParaRPr sz="1800" dirty="0">
              <a:solidFill>
                <a:schemeClr val="accent2"/>
              </a:solidFill>
            </a:endParaRPr>
          </a:p>
        </p:txBody>
      </p:sp>
      <p:pic>
        <p:nvPicPr>
          <p:cNvPr id="354"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prstGeom prst="rect">
            <a:avLst/>
          </a:prstGeom>
        </p:spPr>
        <p:txBody>
          <a:bodyPr/>
          <a:lstStyle/>
          <a:p>
            <a:pPr>
              <a:defRPr sz="3600" spc="-100">
                <a:solidFill>
                  <a:srgbClr val="E09878"/>
                </a:solidFill>
              </a:defRPr>
            </a:pPr>
            <a:r>
              <a:rPr lang="en-US" dirty="0" err="1"/>
              <a:t>Aplicando</a:t>
            </a:r>
            <a:r>
              <a:rPr lang="en-US" dirty="0"/>
              <a:t> para el </a:t>
            </a:r>
            <a:r>
              <a:rPr lang="en-US" dirty="0" err="1"/>
              <a:t>Programa</a:t>
            </a:r>
            <a:r>
              <a:rPr lang="en-US" dirty="0"/>
              <a:t> de </a:t>
            </a:r>
            <a:r>
              <a:rPr lang="en-US" dirty="0" err="1"/>
              <a:t>protección</a:t>
            </a:r>
            <a:r>
              <a:rPr lang="en-US" dirty="0"/>
              <a:t> de cheques de </a:t>
            </a:r>
            <a:r>
              <a:rPr lang="en-US" dirty="0" err="1"/>
              <a:t>pago</a:t>
            </a:r>
            <a:endParaRPr sz="4800" dirty="0">
              <a:solidFill>
                <a:schemeClr val="accent2"/>
              </a:solidFill>
            </a:endParaRPr>
          </a:p>
        </p:txBody>
      </p:sp>
      <p:sp>
        <p:nvSpPr>
          <p:cNvPr id="357" name="Content Placeholder 2"/>
          <p:cNvSpPr txBox="1">
            <a:spLocks noGrp="1"/>
          </p:cNvSpPr>
          <p:nvPr>
            <p:ph type="body" idx="1"/>
          </p:nvPr>
        </p:nvSpPr>
        <p:spPr>
          <a:xfrm>
            <a:off x="1097280" y="1845734"/>
            <a:ext cx="10058401" cy="4023360"/>
          </a:xfrm>
          <a:prstGeom prst="rect">
            <a:avLst/>
          </a:prstGeom>
        </p:spPr>
        <p:txBody>
          <a:bodyPr>
            <a:normAutofit lnSpcReduction="10000"/>
          </a:bodyPr>
          <a:lstStyle/>
          <a:p>
            <a:pPr>
              <a:defRPr b="1">
                <a:solidFill>
                  <a:srgbClr val="E09878"/>
                </a:solidFill>
                <a:latin typeface="+mn-lt"/>
                <a:ea typeface="+mn-ea"/>
                <a:cs typeface="+mn-cs"/>
                <a:sym typeface="Helvetica"/>
              </a:defRPr>
            </a:pPr>
            <a:r>
              <a:rPr lang="es-ES" dirty="0"/>
              <a:t>Qué otros documentos necesitaré incluir EN MI APLICACIÓN</a:t>
            </a:r>
            <a:r>
              <a:rPr lang="es-ES" sz="2400" dirty="0">
                <a:solidFill>
                  <a:schemeClr val="accent2"/>
                </a:solidFill>
              </a:rPr>
              <a:t> EN MI APLICACION?</a:t>
            </a:r>
            <a:endParaRPr lang="es-ES" dirty="0"/>
          </a:p>
          <a:p>
            <a:r>
              <a:rPr lang="es-ES" dirty="0"/>
              <a:t>Necesitará documentación que muestre la cantidad total de empleados para ayudarlo a determinar si pueden ser elegibles para un préstamo bajo el PPP.</a:t>
            </a:r>
          </a:p>
          <a:p>
            <a:r>
              <a:rPr lang="es-ES" dirty="0"/>
              <a:t>Tenga en cuenta que, según la Ley CARES, los empleados cuyo lugar de residencia principal no está registrado como Estados Unidos están excluidos de los cálculos de personal.</a:t>
            </a:r>
          </a:p>
          <a:p>
            <a:r>
              <a:rPr lang="es-ES" dirty="0"/>
              <a:t>El recuento se puede calcular durante el mismo período utilizado para calcular su nómina mensual promedio.</a:t>
            </a:r>
          </a:p>
          <a:p>
            <a:r>
              <a:rPr lang="es-ES" dirty="0"/>
              <a:t>Alternativamente, puede optar por utilizar el cálculo habitual de la SBA, que es el número promedio de empleados por período de pago en los 12 meses calendario completos anteriores a la fecha de la solicitud del préstamo (o el número promedio de empleados para cada uno de los períodos de pago que el negocio ha estado operativo, si no ha estado operativo durante 12 meses).</a:t>
            </a:r>
            <a:endParaRPr lang="en-US" dirty="0"/>
          </a:p>
        </p:txBody>
      </p:sp>
      <p:pic>
        <p:nvPicPr>
          <p:cNvPr id="360"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itle 1"/>
          <p:cNvSpPr txBox="1">
            <a:spLocks noGrp="1"/>
          </p:cNvSpPr>
          <p:nvPr>
            <p:ph type="title"/>
          </p:nvPr>
        </p:nvSpPr>
        <p:spPr>
          <a:xfrm>
            <a:off x="1097279" y="286603"/>
            <a:ext cx="10789922" cy="1415590"/>
          </a:xfrm>
          <a:prstGeom prst="rect">
            <a:avLst/>
          </a:prstGeom>
        </p:spPr>
        <p:txBody>
          <a:bodyPr>
            <a:normAutofit fontScale="90000"/>
          </a:bodyPr>
          <a:lstStyle/>
          <a:p>
            <a:pPr>
              <a:defRPr sz="4300" spc="-100">
                <a:solidFill>
                  <a:srgbClr val="E09878"/>
                </a:solidFill>
              </a:defRPr>
            </a:pPr>
            <a:r>
              <a:rPr lang="es-ES" dirty="0"/>
              <a:t>Reglas de afiliación aplicables al Programa de protección de cheques de nómina de la Administración de pequeñas empresas de EE. UU.</a:t>
            </a:r>
            <a:endParaRPr dirty="0">
              <a:solidFill>
                <a:schemeClr val="accent2"/>
              </a:solidFill>
            </a:endParaRPr>
          </a:p>
        </p:txBody>
      </p:sp>
      <p:sp>
        <p:nvSpPr>
          <p:cNvPr id="363" name="Content Placeholder 2"/>
          <p:cNvSpPr txBox="1">
            <a:spLocks noGrp="1"/>
          </p:cNvSpPr>
          <p:nvPr>
            <p:ph type="body" idx="1"/>
          </p:nvPr>
        </p:nvSpPr>
        <p:spPr>
          <a:xfrm>
            <a:off x="1097280" y="1845734"/>
            <a:ext cx="10058401" cy="4023360"/>
          </a:xfrm>
          <a:prstGeom prst="rect">
            <a:avLst/>
          </a:prstGeom>
        </p:spPr>
        <p:txBody>
          <a:bodyPr/>
          <a:lstStyle/>
          <a:p>
            <a:pPr>
              <a:lnSpc>
                <a:spcPct val="81000"/>
              </a:lnSpc>
            </a:pPr>
            <a:r>
              <a:rPr lang="es-ES" dirty="0"/>
              <a:t>A los fines de determinar el número de empleados de un solicitante para el Programa de Protección de Cheques de Pago, el solicitante se considera junto con sus afiliados.</a:t>
            </a:r>
          </a:p>
          <a:p>
            <a:pPr>
              <a:lnSpc>
                <a:spcPct val="81000"/>
              </a:lnSpc>
            </a:pPr>
            <a:r>
              <a:rPr lang="es-ES" dirty="0"/>
              <a:t>¿Qué es un afiliado? -Las preocupaciones y entidades están afiliadas entre sí cuando una controla o tiene el poder de controlar a la otra, o un tercero o partes controlan o tienen el poder de controlar ambas.</a:t>
            </a:r>
          </a:p>
          <a:p>
            <a:pPr>
              <a:lnSpc>
                <a:spcPct val="81000"/>
              </a:lnSpc>
            </a:pPr>
            <a:r>
              <a:rPr lang="es-ES" dirty="0"/>
              <a:t>   Las pruebas de afiliación aplicables para el Programa de protección de cheques se pueden encontrar aquí:</a:t>
            </a:r>
          </a:p>
          <a:p>
            <a:pPr>
              <a:lnSpc>
                <a:spcPct val="81000"/>
              </a:lnSpc>
            </a:pPr>
            <a:r>
              <a:rPr lang="en-US" dirty="0">
                <a:hlinkClick r:id="rId2"/>
              </a:rPr>
              <a:t>https://www.sba.gov/sites/default/files/2020-04/Affiliation%20rules%20overview%20%28for%20public%29%20v2.pdf</a:t>
            </a:r>
            <a:endParaRPr lang="en-US" dirty="0"/>
          </a:p>
          <a:p>
            <a:pPr>
              <a:lnSpc>
                <a:spcPct val="81000"/>
              </a:lnSpc>
            </a:pPr>
            <a:endParaRPr lang="es-ES" dirty="0"/>
          </a:p>
          <a:p>
            <a:pPr>
              <a:lnSpc>
                <a:spcPct val="81000"/>
              </a:lnSpc>
            </a:pPr>
            <a:r>
              <a:rPr lang="es-ES" dirty="0"/>
              <a:t>Tenga en cuenta que si su negocio es una franquicia, NO tiene que preocuparse por las reglas de afiliación.</a:t>
            </a:r>
            <a:endParaRPr dirty="0"/>
          </a:p>
        </p:txBody>
      </p:sp>
      <p:pic>
        <p:nvPicPr>
          <p:cNvPr id="366" name="Picture 5" descr="Picture 5"/>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le 1"/>
          <p:cNvSpPr txBox="1">
            <a:spLocks noGrp="1"/>
          </p:cNvSpPr>
          <p:nvPr>
            <p:ph type="title"/>
          </p:nvPr>
        </p:nvSpPr>
        <p:spPr>
          <a:prstGeom prst="rect">
            <a:avLst/>
          </a:prstGeom>
        </p:spPr>
        <p:txBody>
          <a:bodyPr/>
          <a:lstStyle>
            <a:lvl1pPr>
              <a:defRPr spc="-100"/>
            </a:lvl1pPr>
          </a:lstStyle>
          <a:p>
            <a:r>
              <a:rPr lang="en-US" dirty="0" err="1"/>
              <a:t>Preguntas</a:t>
            </a:r>
            <a:r>
              <a:rPr lang="en-US" dirty="0"/>
              <a:t> </a:t>
            </a:r>
            <a:r>
              <a:rPr lang="en-US" dirty="0" err="1"/>
              <a:t>frecuentes</a:t>
            </a:r>
            <a:endParaRPr dirty="0"/>
          </a:p>
        </p:txBody>
      </p:sp>
      <p:pic>
        <p:nvPicPr>
          <p:cNvPr id="372"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 name="Text Placeholder 2">
            <a:extLst>
              <a:ext uri="{FF2B5EF4-FFF2-40B4-BE49-F238E27FC236}">
                <a16:creationId xmlns:a16="http://schemas.microsoft.com/office/drawing/2014/main" id="{0382E9CC-1640-4DCD-A594-FFFAAA345F87}"/>
              </a:ext>
            </a:extLst>
          </p:cNvPr>
          <p:cNvSpPr>
            <a:spLocks noGrp="1"/>
          </p:cNvSpPr>
          <p:nvPr>
            <p:ph type="body" idx="1"/>
          </p:nvPr>
        </p:nvSpPr>
        <p:spPr/>
        <p:txBody>
          <a:bodyPr>
            <a:normAutofit fontScale="92500" lnSpcReduction="10000"/>
          </a:bodyPr>
          <a:lstStyle/>
          <a:p>
            <a:r>
              <a:rPr lang="es-ES" b="1" dirty="0"/>
              <a:t>Pregunta: </a:t>
            </a:r>
            <a:r>
              <a:rPr lang="es-ES" dirty="0"/>
              <a:t>¿Qué sucede si un prestatario elegible contrata a un tercero pagador, como un proveedor de nómina o una Organización Profesional de Empleadores (PEO) para procesar la nómina y declarar los impuestos sobre la nómina?</a:t>
            </a:r>
          </a:p>
          <a:p>
            <a:r>
              <a:rPr lang="es-ES" b="1" dirty="0"/>
              <a:t>Respuesta: </a:t>
            </a:r>
            <a:r>
              <a:rPr lang="es-ES" dirty="0"/>
              <a:t>La SBA reconoce que los prestatarios elegibles que usan PEO o proveedores de nómina similares están obligados por algunas leyes estatales de registro a informar sobre los salarios y otros datos a partir del 8 de abril de 2020, el Número de identificación de empleador (EIN) del PEO u otro proveedor de nómina. En estos casos, la documentación de nómina proporcionada por el proveedor de nómina que indique la cantidad de salarios e impuestos de nómina informados al IRS por el proveedor de nómina para los empleados del prestatario se considerará documentación de nómina de préstamo PPP aceptable. La información relevante de un Anexo R (Formulario 941), Programa de asignación de contribuyentes agregados del Formulario 941, adjunto al Formulario 941 del PEO u otro proveedor de nómina, Declaración de impuestos federales trimestrales del empleador, debe usarse si está disponible; de lo contrario, el prestatario elegible debe obtener una declaración del proveedor de nómina que documente la cantidad de salarios e impuestos sobre la nómina. Además, los empleados del prestatario elegible no se considerarán empleados del proveedor de nómina del prestatario elegible o PEO.</a:t>
            </a:r>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prstGeom prst="rect">
            <a:avLst/>
          </a:prstGeom>
        </p:spPr>
        <p:txBody>
          <a:bodyPr/>
          <a:lstStyle>
            <a:lvl1pPr>
              <a:defRPr spc="-100"/>
            </a:lvl1pPr>
          </a:lstStyle>
          <a:p>
            <a:r>
              <a:rPr lang="en-US" dirty="0" err="1"/>
              <a:t>Preguntas</a:t>
            </a:r>
            <a:r>
              <a:rPr lang="en-US" dirty="0"/>
              <a:t> </a:t>
            </a:r>
            <a:r>
              <a:rPr lang="en-US" dirty="0" err="1"/>
              <a:t>frecuentes</a:t>
            </a:r>
            <a:endParaRPr dirty="0"/>
          </a:p>
        </p:txBody>
      </p:sp>
      <p:sp>
        <p:nvSpPr>
          <p:cNvPr id="375" name="Content Placeholder 2"/>
          <p:cNvSpPr txBox="1">
            <a:spLocks noGrp="1"/>
          </p:cNvSpPr>
          <p:nvPr>
            <p:ph type="body" idx="1"/>
          </p:nvPr>
        </p:nvSpPr>
        <p:spPr>
          <a:xfrm>
            <a:off x="908744" y="1956024"/>
            <a:ext cx="10058401" cy="4023360"/>
          </a:xfrm>
          <a:prstGeom prst="rect">
            <a:avLst/>
          </a:prstGeom>
        </p:spPr>
        <p:txBody>
          <a:bodyPr>
            <a:normAutofit/>
          </a:bodyPr>
          <a:lstStyle/>
          <a:p>
            <a:r>
              <a:rPr lang="en-US" b="1" dirty="0" err="1">
                <a:latin typeface="+mn-lt"/>
                <a:ea typeface="+mn-ea"/>
                <a:cs typeface="+mn-cs"/>
                <a:sym typeface="Helvetica"/>
              </a:rPr>
              <a:t>Pregunta</a:t>
            </a:r>
            <a:r>
              <a:rPr lang="en-US" b="1" dirty="0">
                <a:latin typeface="+mn-lt"/>
                <a:ea typeface="+mn-ea"/>
                <a:cs typeface="+mn-cs"/>
                <a:sym typeface="Helvetica"/>
              </a:rPr>
              <a:t>: </a:t>
            </a:r>
            <a:r>
              <a:rPr lang="en-US" dirty="0">
                <a:latin typeface="+mn-lt"/>
                <a:ea typeface="+mn-ea"/>
                <a:cs typeface="+mn-cs"/>
                <a:sym typeface="Helvetica"/>
              </a:rPr>
              <a:t>¿</a:t>
            </a:r>
            <a:r>
              <a:rPr lang="en-US" dirty="0" err="1">
                <a:latin typeface="+mn-lt"/>
                <a:ea typeface="+mn-ea"/>
                <a:cs typeface="+mn-cs"/>
                <a:sym typeface="Helvetica"/>
              </a:rPr>
              <a:t>Dónde</a:t>
            </a:r>
            <a:r>
              <a:rPr lang="en-US" dirty="0">
                <a:latin typeface="+mn-lt"/>
                <a:ea typeface="+mn-ea"/>
                <a:cs typeface="+mn-cs"/>
                <a:sym typeface="Helvetica"/>
              </a:rPr>
              <a:t> </a:t>
            </a:r>
            <a:r>
              <a:rPr lang="en-US" dirty="0" err="1">
                <a:latin typeface="+mn-lt"/>
                <a:ea typeface="+mn-ea"/>
                <a:cs typeface="+mn-cs"/>
                <a:sym typeface="Helvetica"/>
              </a:rPr>
              <a:t>puedo</a:t>
            </a:r>
            <a:r>
              <a:rPr lang="en-US" dirty="0">
                <a:latin typeface="+mn-lt"/>
                <a:ea typeface="+mn-ea"/>
                <a:cs typeface="+mn-cs"/>
                <a:sym typeface="Helvetica"/>
              </a:rPr>
              <a:t> </a:t>
            </a:r>
            <a:r>
              <a:rPr lang="en-US" dirty="0" err="1">
                <a:latin typeface="+mn-lt"/>
                <a:ea typeface="+mn-ea"/>
                <a:cs typeface="+mn-cs"/>
                <a:sym typeface="Helvetica"/>
              </a:rPr>
              <a:t>encontrar</a:t>
            </a:r>
            <a:r>
              <a:rPr lang="en-US" dirty="0">
                <a:latin typeface="+mn-lt"/>
                <a:ea typeface="+mn-ea"/>
                <a:cs typeface="+mn-cs"/>
                <a:sym typeface="Helvetica"/>
              </a:rPr>
              <a:t> un </a:t>
            </a:r>
            <a:r>
              <a:rPr lang="en-US" dirty="0" err="1">
                <a:latin typeface="+mn-lt"/>
                <a:ea typeface="+mn-ea"/>
                <a:cs typeface="+mn-cs"/>
                <a:sym typeface="Helvetica"/>
              </a:rPr>
              <a:t>prestamista</a:t>
            </a:r>
            <a:r>
              <a:rPr lang="en-US" dirty="0">
                <a:latin typeface="+mn-lt"/>
                <a:ea typeface="+mn-ea"/>
                <a:cs typeface="+mn-cs"/>
                <a:sym typeface="Helvetica"/>
              </a:rPr>
              <a:t> que </a:t>
            </a:r>
            <a:r>
              <a:rPr lang="en-US" dirty="0" err="1">
                <a:latin typeface="+mn-lt"/>
                <a:ea typeface="+mn-ea"/>
                <a:cs typeface="+mn-cs"/>
                <a:sym typeface="Helvetica"/>
              </a:rPr>
              <a:t>acepte</a:t>
            </a:r>
            <a:r>
              <a:rPr lang="en-US" dirty="0">
                <a:latin typeface="+mn-lt"/>
                <a:ea typeface="+mn-ea"/>
                <a:cs typeface="+mn-cs"/>
                <a:sym typeface="Helvetica"/>
              </a:rPr>
              <a:t> mi </a:t>
            </a:r>
            <a:r>
              <a:rPr lang="en-US" dirty="0" err="1">
                <a:latin typeface="+mn-lt"/>
                <a:ea typeface="+mn-ea"/>
                <a:cs typeface="+mn-cs"/>
                <a:sym typeface="Helvetica"/>
              </a:rPr>
              <a:t>solicitud</a:t>
            </a:r>
            <a:r>
              <a:rPr lang="en-US" dirty="0">
                <a:latin typeface="+mn-lt"/>
                <a:ea typeface="+mn-ea"/>
                <a:cs typeface="+mn-cs"/>
                <a:sym typeface="Helvetica"/>
              </a:rPr>
              <a:t> de PPP?</a:t>
            </a:r>
          </a:p>
          <a:p>
            <a:r>
              <a:rPr lang="es-ES" b="1" dirty="0">
                <a:latin typeface="+mn-lt"/>
                <a:ea typeface="+mn-ea"/>
                <a:cs typeface="+mn-cs"/>
                <a:sym typeface="Helvetica"/>
              </a:rPr>
              <a:t>Respuesta: </a:t>
            </a:r>
            <a:r>
              <a:rPr lang="es-ES" dirty="0">
                <a:latin typeface="+mn-lt"/>
                <a:ea typeface="+mn-ea"/>
                <a:cs typeface="+mn-cs"/>
                <a:sym typeface="Helvetica"/>
              </a:rPr>
              <a:t>Tenga en cuenta que no todos los bancos aceptan solicitudes y algunos solo aceptan clientes existentes. Además, solo los prestamistas regulados estarán disponibles para hacer préstamos PPP una vez que estén aprobados e inscritos en el programa.</a:t>
            </a:r>
          </a:p>
          <a:p>
            <a:r>
              <a:rPr lang="es-ES" dirty="0">
                <a:latin typeface="+mn-lt"/>
                <a:ea typeface="+mn-ea"/>
                <a:cs typeface="+mn-cs"/>
                <a:sym typeface="Helvetica"/>
              </a:rPr>
              <a:t>Para presentar una solicitud</a:t>
            </a:r>
            <a:r>
              <a:rPr lang="es-ES" b="1" dirty="0">
                <a:solidFill>
                  <a:srgbClr val="0070C0"/>
                </a:solidFill>
                <a:latin typeface="+mn-lt"/>
                <a:ea typeface="+mn-ea"/>
                <a:cs typeface="+mn-cs"/>
                <a:sym typeface="Helvetica"/>
              </a:rPr>
              <a:t>, comuníquese con su banco actual y pregúntele si es un prestamista participante</a:t>
            </a:r>
            <a:r>
              <a:rPr lang="es-ES" dirty="0">
                <a:latin typeface="+mn-lt"/>
                <a:ea typeface="+mn-ea"/>
                <a:cs typeface="+mn-cs"/>
                <a:sym typeface="Helvetica"/>
              </a:rPr>
              <a:t>; Si es así, su banco puede guiarlo a través de la aplicación.</a:t>
            </a:r>
          </a:p>
          <a:p>
            <a:r>
              <a:rPr lang="es-ES" dirty="0">
                <a:latin typeface="+mn-lt"/>
                <a:ea typeface="+mn-ea"/>
                <a:cs typeface="+mn-cs"/>
                <a:sym typeface="Helvetica"/>
              </a:rPr>
              <a:t>Si su banco no ofrece el programa, comuníquese con un banco tradicional de la SBA o </a:t>
            </a:r>
            <a:r>
              <a:rPr lang="es-ES" b="1" dirty="0">
                <a:solidFill>
                  <a:srgbClr val="0070C0"/>
                </a:solidFill>
                <a:latin typeface="+mn-lt"/>
                <a:ea typeface="+mn-ea"/>
                <a:cs typeface="+mn-cs"/>
                <a:sym typeface="Helvetica"/>
              </a:rPr>
              <a:t>comuníquese con sus socios locales de recursos de la SBA para obtener más información.</a:t>
            </a:r>
            <a:endParaRPr b="1" dirty="0">
              <a:solidFill>
                <a:srgbClr val="0070C0"/>
              </a:solidFill>
              <a:latin typeface="+mn-lt"/>
              <a:ea typeface="+mn-ea"/>
              <a:cs typeface="+mn-cs"/>
              <a:sym typeface="Helvetica"/>
            </a:endParaRPr>
          </a:p>
        </p:txBody>
      </p:sp>
      <p:pic>
        <p:nvPicPr>
          <p:cNvPr id="378"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ontent Placeholder 2"/>
          <p:cNvSpPr txBox="1">
            <a:spLocks noGrp="1"/>
          </p:cNvSpPr>
          <p:nvPr>
            <p:ph type="body" sz="half" idx="1"/>
          </p:nvPr>
        </p:nvSpPr>
        <p:spPr>
          <a:xfrm>
            <a:off x="1097279" y="382694"/>
            <a:ext cx="10142222" cy="2953892"/>
          </a:xfrm>
          <a:prstGeom prst="rect">
            <a:avLst/>
          </a:prstGeom>
        </p:spPr>
        <p:txBody>
          <a:bodyPr/>
          <a:lstStyle/>
          <a:p>
            <a:r>
              <a:rPr lang="es-ES" dirty="0"/>
              <a:t>Para encontrar un prestamista cercano que reúna los requisitos para emitir un préstamo bajo el Programa de protección de cheques de pago, puede visitar el sitio web: </a:t>
            </a:r>
            <a:r>
              <a:rPr lang="es-ES" dirty="0">
                <a:solidFill>
                  <a:srgbClr val="0070C0"/>
                </a:solidFill>
              </a:rPr>
              <a:t>https://www.sba.gov/paycheckprotection/find</a:t>
            </a:r>
            <a:endParaRPr dirty="0">
              <a:solidFill>
                <a:srgbClr val="0070C0"/>
              </a:solidFill>
            </a:endParaRPr>
          </a:p>
        </p:txBody>
      </p:sp>
      <p:pic>
        <p:nvPicPr>
          <p:cNvPr id="381" name="Picture 3" descr="Picture 3"/>
          <p:cNvPicPr>
            <a:picLocks noChangeAspect="1"/>
          </p:cNvPicPr>
          <p:nvPr/>
        </p:nvPicPr>
        <p:blipFill>
          <a:blip r:embed="rId2"/>
          <a:stretch>
            <a:fillRect/>
          </a:stretch>
        </p:blipFill>
        <p:spPr>
          <a:xfrm>
            <a:off x="1097279" y="1318660"/>
            <a:ext cx="6256021" cy="2224364"/>
          </a:xfrm>
          <a:prstGeom prst="rect">
            <a:avLst/>
          </a:prstGeom>
          <a:ln w="12700">
            <a:miter lim="400000"/>
          </a:ln>
        </p:spPr>
      </p:pic>
      <p:sp>
        <p:nvSpPr>
          <p:cNvPr id="382" name="Oval 4"/>
          <p:cNvSpPr/>
          <p:nvPr/>
        </p:nvSpPr>
        <p:spPr>
          <a:xfrm>
            <a:off x="6392198" y="2128378"/>
            <a:ext cx="1101013" cy="746451"/>
          </a:xfrm>
          <a:prstGeom prst="ellipse">
            <a:avLst/>
          </a:prstGeom>
          <a:ln w="15875">
            <a:solidFill>
              <a:srgbClr val="FF0000"/>
            </a:solidFill>
          </a:ln>
        </p:spPr>
        <p:txBody>
          <a:bodyPr lIns="45719" rIns="45719" anchor="ctr"/>
          <a:lstStyle/>
          <a:p>
            <a:pPr algn="ctr">
              <a:defRPr>
                <a:solidFill>
                  <a:srgbClr val="FFFFFF"/>
                </a:solidFill>
              </a:defRPr>
            </a:pPr>
            <a:endParaRPr/>
          </a:p>
        </p:txBody>
      </p:sp>
      <p:sp>
        <p:nvSpPr>
          <p:cNvPr id="383" name="Straight Arrow Connector 6"/>
          <p:cNvSpPr/>
          <p:nvPr/>
        </p:nvSpPr>
        <p:spPr>
          <a:xfrm flipV="1">
            <a:off x="7447285" y="1762697"/>
            <a:ext cx="652367" cy="603027"/>
          </a:xfrm>
          <a:prstGeom prst="line">
            <a:avLst/>
          </a:prstGeom>
          <a:ln w="12700">
            <a:solidFill>
              <a:srgbClr val="FF0000"/>
            </a:solidFill>
            <a:tailEnd type="triangle"/>
          </a:ln>
        </p:spPr>
        <p:txBody>
          <a:bodyPr lIns="45719" rIns="45719"/>
          <a:lstStyle/>
          <a:p>
            <a:endParaRPr/>
          </a:p>
        </p:txBody>
      </p:sp>
      <p:sp>
        <p:nvSpPr>
          <p:cNvPr id="384" name="TextBox 8"/>
          <p:cNvSpPr txBox="1"/>
          <p:nvPr/>
        </p:nvSpPr>
        <p:spPr>
          <a:xfrm>
            <a:off x="8277347" y="942352"/>
            <a:ext cx="2476908"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 dirty="0"/>
              <a:t>Busque con su código postal para encontrar un prestamista elegible cercano.</a:t>
            </a:r>
            <a:endParaRPr dirty="0"/>
          </a:p>
        </p:txBody>
      </p:sp>
      <p:sp>
        <p:nvSpPr>
          <p:cNvPr id="385" name="TextBox 9"/>
          <p:cNvSpPr txBox="1"/>
          <p:nvPr/>
        </p:nvSpPr>
        <p:spPr>
          <a:xfrm>
            <a:off x="1143000" y="3749461"/>
            <a:ext cx="490728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 dirty="0"/>
              <a:t>Para saber quiénes son sus socios de recursos locales de la SBA para recibir más información u orientación, puede visitar el sitio web:</a:t>
            </a:r>
          </a:p>
          <a:p>
            <a:endParaRPr lang="es-ES" dirty="0"/>
          </a:p>
          <a:p>
            <a:r>
              <a:rPr u="sng" dirty="0">
                <a:solidFill>
                  <a:srgbClr val="2998E3"/>
                </a:solidFill>
                <a:uFill>
                  <a:solidFill>
                    <a:srgbClr val="2998E3"/>
                  </a:solidFill>
                </a:uFill>
                <a:hlinkClick r:id="rId3"/>
              </a:rPr>
              <a:t>https://www.sba.gov/local-assistance/find/?q=new%20york&amp;pageNumber=1</a:t>
            </a:r>
          </a:p>
        </p:txBody>
      </p:sp>
      <p:pic>
        <p:nvPicPr>
          <p:cNvPr id="386" name="Picture 10" descr="Picture 10"/>
          <p:cNvPicPr>
            <a:picLocks noChangeAspect="1"/>
          </p:cNvPicPr>
          <p:nvPr/>
        </p:nvPicPr>
        <p:blipFill>
          <a:blip r:embed="rId4"/>
          <a:stretch>
            <a:fillRect/>
          </a:stretch>
        </p:blipFill>
        <p:spPr>
          <a:xfrm>
            <a:off x="6337489" y="3702267"/>
            <a:ext cx="5968811" cy="3155733"/>
          </a:xfrm>
          <a:prstGeom prst="rect">
            <a:avLst/>
          </a:prstGeom>
          <a:ln w="12700">
            <a:miter lim="400000"/>
          </a:ln>
        </p:spPr>
      </p:pic>
      <p:sp>
        <p:nvSpPr>
          <p:cNvPr id="387" name="Oval 15"/>
          <p:cNvSpPr/>
          <p:nvPr/>
        </p:nvSpPr>
        <p:spPr>
          <a:xfrm>
            <a:off x="6252288" y="6477000"/>
            <a:ext cx="1691563" cy="398329"/>
          </a:xfrm>
          <a:prstGeom prst="ellipse">
            <a:avLst/>
          </a:prstGeom>
          <a:ln w="15875">
            <a:solidFill>
              <a:srgbClr val="FF0000"/>
            </a:solidFill>
          </a:ln>
        </p:spPr>
        <p:txBody>
          <a:bodyPr lIns="45719" rIns="45719" anchor="ctr"/>
          <a:lstStyle/>
          <a:p>
            <a:pPr algn="ctr">
              <a:defRPr>
                <a:solidFill>
                  <a:srgbClr val="FFFFFF"/>
                </a:solidFill>
              </a:defRPr>
            </a:pPr>
            <a:endParaRPr/>
          </a:p>
        </p:txBody>
      </p:sp>
      <p:sp>
        <p:nvSpPr>
          <p:cNvPr id="388" name="Straight Arrow Connector 16"/>
          <p:cNvSpPr/>
          <p:nvPr/>
        </p:nvSpPr>
        <p:spPr>
          <a:xfrm flipH="1" flipV="1">
            <a:off x="5238749" y="6111318"/>
            <a:ext cx="1085359" cy="514709"/>
          </a:xfrm>
          <a:prstGeom prst="line">
            <a:avLst/>
          </a:prstGeom>
          <a:ln w="12700">
            <a:solidFill>
              <a:srgbClr val="FF0000"/>
            </a:solidFill>
            <a:tailEnd type="triangle"/>
          </a:ln>
        </p:spPr>
        <p:txBody>
          <a:bodyPr lIns="45719" rIns="45719"/>
          <a:lstStyle/>
          <a:p>
            <a:endParaRPr/>
          </a:p>
        </p:txBody>
      </p:sp>
      <p:sp>
        <p:nvSpPr>
          <p:cNvPr id="389" name="TextBox 21"/>
          <p:cNvSpPr txBox="1"/>
          <p:nvPr/>
        </p:nvSpPr>
        <p:spPr>
          <a:xfrm>
            <a:off x="7908225" y="2705358"/>
            <a:ext cx="371856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 dirty="0"/>
              <a:t>Después de buscar su ubicación, los resultados mostrarán el nombre y la información de contacto de cada socio.</a:t>
            </a:r>
            <a:endParaRPr dirty="0"/>
          </a:p>
        </p:txBody>
      </p:sp>
      <p:pic>
        <p:nvPicPr>
          <p:cNvPr id="392" name="Picture 13" descr="Picture 13"/>
          <p:cNvPicPr>
            <a:picLocks noChangeAspect="1"/>
          </p:cNvPicPr>
          <p:nvPr/>
        </p:nvPicPr>
        <p:blipFill>
          <a:blip r:embed="rId5"/>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1097280" y="935532"/>
            <a:ext cx="10058401" cy="1450758"/>
          </a:xfrm>
          <a:prstGeom prst="rect">
            <a:avLst/>
          </a:prstGeom>
        </p:spPr>
        <p:txBody>
          <a:bodyPr/>
          <a:lstStyle/>
          <a:p>
            <a:pPr>
              <a:defRPr i="1" spc="-100">
                <a:solidFill>
                  <a:schemeClr val="accent2"/>
                </a:solidFill>
                <a:latin typeface="+mn-lt"/>
                <a:ea typeface="+mn-ea"/>
                <a:cs typeface="+mn-cs"/>
                <a:sym typeface="Helvetica"/>
              </a:defRPr>
            </a:pPr>
            <a:r>
              <a:rPr lang="en-US" dirty="0" err="1"/>
              <a:t>Nosotros</a:t>
            </a:r>
            <a:r>
              <a:rPr lang="en-US" dirty="0"/>
              <a:t> </a:t>
            </a:r>
            <a:r>
              <a:rPr lang="en-US" dirty="0" err="1"/>
              <a:t>cubriremos</a:t>
            </a:r>
            <a:r>
              <a:rPr lang="en-US" dirty="0"/>
              <a:t>:</a:t>
            </a:r>
            <a:br>
              <a:rPr dirty="0"/>
            </a:br>
            <a:endParaRPr dirty="0"/>
          </a:p>
        </p:txBody>
      </p:sp>
      <p:sp>
        <p:nvSpPr>
          <p:cNvPr id="144" name="TextBox 5"/>
          <p:cNvSpPr txBox="1"/>
          <p:nvPr/>
        </p:nvSpPr>
        <p:spPr>
          <a:xfrm>
            <a:off x="5925903" y="3848541"/>
            <a:ext cx="291628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3A64A2"/>
                </a:solidFill>
                <a:latin typeface="+mn-lt"/>
                <a:ea typeface="+mn-ea"/>
                <a:cs typeface="+mn-cs"/>
                <a:sym typeface="Helvetica"/>
              </a:defRPr>
            </a:lvl1pPr>
          </a:lstStyle>
          <a:p>
            <a:r>
              <a:rPr lang="en-US" dirty="0" err="1"/>
              <a:t>Programa</a:t>
            </a:r>
            <a:r>
              <a:rPr lang="en-US" dirty="0"/>
              <a:t> de </a:t>
            </a:r>
            <a:r>
              <a:rPr lang="en-US" dirty="0" err="1"/>
              <a:t>protección</a:t>
            </a:r>
            <a:r>
              <a:rPr lang="en-US" dirty="0"/>
              <a:t> de cheques de </a:t>
            </a:r>
            <a:r>
              <a:rPr lang="en-US" dirty="0" err="1"/>
              <a:t>pago</a:t>
            </a:r>
            <a:r>
              <a:rPr lang="en-US" dirty="0"/>
              <a:t>(PPP)</a:t>
            </a:r>
            <a:endParaRPr dirty="0"/>
          </a:p>
        </p:txBody>
      </p:sp>
      <p:pic>
        <p:nvPicPr>
          <p:cNvPr id="145" name="Content Placeholder 7" descr="Content Placeholder 7"/>
          <p:cNvPicPr>
            <a:picLocks noChangeAspect="1"/>
          </p:cNvPicPr>
          <p:nvPr/>
        </p:nvPicPr>
        <p:blipFill>
          <a:blip r:embed="rId2"/>
          <a:stretch>
            <a:fillRect/>
          </a:stretch>
        </p:blipFill>
        <p:spPr>
          <a:xfrm>
            <a:off x="2771223" y="2341773"/>
            <a:ext cx="2516100" cy="1367015"/>
          </a:xfrm>
          <a:prstGeom prst="rect">
            <a:avLst/>
          </a:prstGeom>
          <a:ln w="12700">
            <a:miter lim="400000"/>
          </a:ln>
        </p:spPr>
      </p:pic>
      <p:sp>
        <p:nvSpPr>
          <p:cNvPr id="146" name="TextBox 8"/>
          <p:cNvSpPr txBox="1"/>
          <p:nvPr/>
        </p:nvSpPr>
        <p:spPr>
          <a:xfrm>
            <a:off x="2950551" y="3792530"/>
            <a:ext cx="229105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3A64A2"/>
                </a:solidFill>
                <a:latin typeface="+mn-lt"/>
                <a:ea typeface="+mn-ea"/>
                <a:cs typeface="+mn-cs"/>
                <a:sym typeface="Helvetica"/>
              </a:defRPr>
            </a:lvl1pPr>
          </a:lstStyle>
          <a:p>
            <a:r>
              <a:rPr lang="en-US" dirty="0"/>
              <a:t>EIDL </a:t>
            </a:r>
            <a:r>
              <a:rPr lang="en-US" dirty="0" err="1"/>
              <a:t>Anticipo</a:t>
            </a:r>
            <a:r>
              <a:rPr lang="en-US" dirty="0"/>
              <a:t> de </a:t>
            </a:r>
            <a:r>
              <a:rPr lang="en-US" dirty="0" err="1"/>
              <a:t>prestamo</a:t>
            </a:r>
            <a:endParaRPr dirty="0"/>
          </a:p>
        </p:txBody>
      </p:sp>
      <p:pic>
        <p:nvPicPr>
          <p:cNvPr id="147" name="Picture 9" descr="Picture 9"/>
          <p:cNvPicPr>
            <a:picLocks noChangeAspect="1"/>
          </p:cNvPicPr>
          <p:nvPr/>
        </p:nvPicPr>
        <p:blipFill>
          <a:blip r:embed="rId3"/>
          <a:stretch>
            <a:fillRect/>
          </a:stretch>
        </p:blipFill>
        <p:spPr>
          <a:xfrm>
            <a:off x="5880182" y="2386289"/>
            <a:ext cx="2341318" cy="1200677"/>
          </a:xfrm>
          <a:prstGeom prst="rect">
            <a:avLst/>
          </a:prstGeom>
          <a:ln w="12700">
            <a:miter lim="400000"/>
          </a:ln>
        </p:spPr>
      </p:pic>
      <p:pic>
        <p:nvPicPr>
          <p:cNvPr id="148" name="Picture 12" descr="Picture 12"/>
          <p:cNvPicPr>
            <a:picLocks noChangeAspect="1"/>
          </p:cNvPicPr>
          <p:nvPr/>
        </p:nvPicPr>
        <p:blipFill>
          <a:blip r:embed="rId4"/>
          <a:stretch>
            <a:fillRect/>
          </a:stretch>
        </p:blipFill>
        <p:spPr>
          <a:xfrm>
            <a:off x="724879" y="2258435"/>
            <a:ext cx="1467761" cy="1456384"/>
          </a:xfrm>
          <a:prstGeom prst="rect">
            <a:avLst/>
          </a:prstGeom>
          <a:ln w="12700">
            <a:miter lim="400000"/>
          </a:ln>
        </p:spPr>
      </p:pic>
      <p:sp>
        <p:nvSpPr>
          <p:cNvPr id="149" name="TextBox 13"/>
          <p:cNvSpPr txBox="1"/>
          <p:nvPr/>
        </p:nvSpPr>
        <p:spPr>
          <a:xfrm>
            <a:off x="770598" y="3782602"/>
            <a:ext cx="1954906"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3A64A2"/>
                </a:solidFill>
                <a:latin typeface="+mn-lt"/>
                <a:ea typeface="+mn-ea"/>
                <a:cs typeface="+mn-cs"/>
                <a:sym typeface="Helvetica"/>
              </a:defRPr>
            </a:lvl1pPr>
          </a:lstStyle>
          <a:p>
            <a:r>
              <a:rPr lang="en-US" dirty="0" err="1"/>
              <a:t>Préstamo</a:t>
            </a:r>
            <a:r>
              <a:rPr lang="en-US" dirty="0"/>
              <a:t> </a:t>
            </a:r>
            <a:r>
              <a:rPr lang="en-US" dirty="0" err="1"/>
              <a:t>económico</a:t>
            </a:r>
            <a:r>
              <a:rPr lang="en-US" dirty="0"/>
              <a:t> por </a:t>
            </a:r>
            <a:r>
              <a:rPr lang="en-US" dirty="0" err="1"/>
              <a:t>desastre</a:t>
            </a:r>
            <a:r>
              <a:rPr lang="en-US" dirty="0"/>
              <a:t>(EIDL)</a:t>
            </a:r>
            <a:endParaRPr dirty="0"/>
          </a:p>
        </p:txBody>
      </p:sp>
      <p:sp>
        <p:nvSpPr>
          <p:cNvPr id="150" name="Straight Connector 15"/>
          <p:cNvSpPr/>
          <p:nvPr/>
        </p:nvSpPr>
        <p:spPr>
          <a:xfrm flipH="1">
            <a:off x="5287321" y="2052734"/>
            <a:ext cx="1" cy="3844212"/>
          </a:xfrm>
          <a:prstGeom prst="line">
            <a:avLst/>
          </a:prstGeom>
          <a:ln w="25400">
            <a:solidFill>
              <a:schemeClr val="accent1"/>
            </a:solidFill>
          </a:ln>
          <a:effectLst>
            <a:outerShdw blurRad="38100" dist="25400" dir="2700000" rotWithShape="0">
              <a:srgbClr val="000000">
                <a:alpha val="60000"/>
              </a:srgbClr>
            </a:outerShdw>
          </a:effectLst>
        </p:spPr>
        <p:txBody>
          <a:bodyPr lIns="45719" rIns="45719"/>
          <a:lstStyle/>
          <a:p>
            <a:endParaRPr/>
          </a:p>
        </p:txBody>
      </p:sp>
      <p:sp>
        <p:nvSpPr>
          <p:cNvPr id="151" name="Straight Connector 17"/>
          <p:cNvSpPr/>
          <p:nvPr/>
        </p:nvSpPr>
        <p:spPr>
          <a:xfrm>
            <a:off x="8887906" y="2012896"/>
            <a:ext cx="1" cy="3844212"/>
          </a:xfrm>
          <a:prstGeom prst="line">
            <a:avLst/>
          </a:prstGeom>
          <a:ln w="25400">
            <a:solidFill>
              <a:schemeClr val="accent1"/>
            </a:solidFill>
          </a:ln>
          <a:effectLst>
            <a:outerShdw blurRad="38100" dist="25400" dir="2700000" rotWithShape="0">
              <a:srgbClr val="000000">
                <a:alpha val="60000"/>
              </a:srgbClr>
            </a:outerShdw>
          </a:effectLst>
        </p:spPr>
        <p:txBody>
          <a:bodyPr lIns="45719" rIns="45719"/>
          <a:lstStyle/>
          <a:p>
            <a:endParaRPr/>
          </a:p>
        </p:txBody>
      </p:sp>
      <p:sp>
        <p:nvSpPr>
          <p:cNvPr id="152" name="TextBox 18"/>
          <p:cNvSpPr txBox="1"/>
          <p:nvPr/>
        </p:nvSpPr>
        <p:spPr>
          <a:xfrm>
            <a:off x="9278697" y="3090059"/>
            <a:ext cx="2291052"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3A64A2"/>
                </a:solidFill>
                <a:latin typeface="+mn-lt"/>
                <a:ea typeface="+mn-ea"/>
                <a:cs typeface="+mn-cs"/>
                <a:sym typeface="Helvetica"/>
              </a:defRPr>
            </a:lvl1pPr>
          </a:lstStyle>
          <a:p>
            <a:r>
              <a:rPr lang="es-ES" dirty="0"/>
              <a:t>Estrategias útiles y recursos adicionales.</a:t>
            </a:r>
            <a:endParaRPr dirty="0"/>
          </a:p>
        </p:txBody>
      </p:sp>
      <p:pic>
        <p:nvPicPr>
          <p:cNvPr id="155" name="Picture 16" descr="Picture 16"/>
          <p:cNvPicPr>
            <a:picLocks noChangeAspect="1"/>
          </p:cNvPicPr>
          <p:nvPr/>
        </p:nvPicPr>
        <p:blipFill>
          <a:blip r:embed="rId5"/>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itle 1"/>
          <p:cNvSpPr txBox="1">
            <a:spLocks noGrp="1"/>
          </p:cNvSpPr>
          <p:nvPr>
            <p:ph type="title"/>
          </p:nvPr>
        </p:nvSpPr>
        <p:spPr>
          <a:prstGeom prst="rect">
            <a:avLst/>
          </a:prstGeom>
        </p:spPr>
        <p:txBody>
          <a:bodyPr/>
          <a:lstStyle>
            <a:lvl1pPr>
              <a:defRPr spc="-100"/>
            </a:lvl1pPr>
          </a:lstStyle>
          <a:p>
            <a:r>
              <a:rPr lang="en-US" dirty="0" err="1"/>
              <a:t>Preguntas</a:t>
            </a:r>
            <a:r>
              <a:rPr lang="en-US" dirty="0"/>
              <a:t> </a:t>
            </a:r>
            <a:r>
              <a:rPr lang="en-US" dirty="0" err="1"/>
              <a:t>frecuentes</a:t>
            </a:r>
            <a:endParaRPr dirty="0"/>
          </a:p>
        </p:txBody>
      </p:sp>
      <p:pic>
        <p:nvPicPr>
          <p:cNvPr id="398"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 name="TextBox 1">
            <a:extLst>
              <a:ext uri="{FF2B5EF4-FFF2-40B4-BE49-F238E27FC236}">
                <a16:creationId xmlns:a16="http://schemas.microsoft.com/office/drawing/2014/main" id="{C405AF3E-A3D7-4641-804F-00FD0AB146A7}"/>
              </a:ext>
            </a:extLst>
          </p:cNvPr>
          <p:cNvSpPr txBox="1"/>
          <p:nvPr/>
        </p:nvSpPr>
        <p:spPr>
          <a:xfrm>
            <a:off x="1097280" y="2017336"/>
            <a:ext cx="10058401"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2400" b="1" dirty="0"/>
              <a:t>Pregunta: </a:t>
            </a:r>
            <a:r>
              <a:rPr lang="es-ES" sz="2400" dirty="0"/>
              <a:t>¿Recibir un préstamo EIDL me impide solicitar un préstamo PPP?</a:t>
            </a:r>
          </a:p>
          <a:p>
            <a:endParaRPr lang="es-ES" sz="2400" dirty="0"/>
          </a:p>
          <a:p>
            <a:r>
              <a:rPr lang="es-ES" sz="2000" dirty="0"/>
              <a:t>No, recibir un préstamo EIDL no le impide solicitar un préstamo PPP. SIN EMBARGO, no puede usar un préstamo EIDL para el mismo propósito que un préstamo PPP. (es decir, no puede usar ambos préstamos POR LOS MISMOS GASTOS DE NÓMINA).</a:t>
            </a:r>
          </a:p>
          <a:p>
            <a:endParaRPr lang="es-ES" sz="2000" dirty="0"/>
          </a:p>
          <a:p>
            <a:r>
              <a:rPr lang="es-ES" sz="2000" dirty="0"/>
              <a:t>Puede refinanciar un préstamo EIDL con un préstamo PPP. Si finalmente recibe un préstamo PPP o refinancia un EIDL en un préstamo PPP, cualquier cantidad anticipada recibida bajo el Programa de Subsidios por Lesiones Económicas de Emergencia se restará de la cantidad perdonada en el PPP.</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itle 1"/>
          <p:cNvSpPr txBox="1">
            <a:spLocks noGrp="1"/>
          </p:cNvSpPr>
          <p:nvPr>
            <p:ph type="title"/>
          </p:nvPr>
        </p:nvSpPr>
        <p:spPr>
          <a:prstGeom prst="rect">
            <a:avLst/>
          </a:prstGeom>
        </p:spPr>
        <p:txBody>
          <a:bodyPr/>
          <a:lstStyle>
            <a:lvl1pPr>
              <a:defRPr spc="-100"/>
            </a:lvl1pPr>
          </a:lstStyle>
          <a:p>
            <a:r>
              <a:rPr lang="en-US" dirty="0" err="1"/>
              <a:t>Preguntas</a:t>
            </a:r>
            <a:r>
              <a:rPr lang="en-US" dirty="0"/>
              <a:t> </a:t>
            </a:r>
            <a:r>
              <a:rPr lang="en-US" dirty="0" err="1"/>
              <a:t>frecuentes</a:t>
            </a:r>
            <a:endParaRPr dirty="0"/>
          </a:p>
        </p:txBody>
      </p:sp>
      <p:pic>
        <p:nvPicPr>
          <p:cNvPr id="404"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3" name="Text Placeholder 2">
            <a:extLst>
              <a:ext uri="{FF2B5EF4-FFF2-40B4-BE49-F238E27FC236}">
                <a16:creationId xmlns:a16="http://schemas.microsoft.com/office/drawing/2014/main" id="{62F03A76-CCD6-4AE0-8400-B8D4AEAFF2C2}"/>
              </a:ext>
            </a:extLst>
          </p:cNvPr>
          <p:cNvSpPr>
            <a:spLocks noGrp="1"/>
          </p:cNvSpPr>
          <p:nvPr>
            <p:ph type="body" idx="1"/>
          </p:nvPr>
        </p:nvSpPr>
        <p:spPr/>
        <p:txBody>
          <a:bodyPr/>
          <a:lstStyle/>
          <a:p>
            <a:r>
              <a:rPr lang="es-ES" b="1" dirty="0"/>
              <a:t>Pregunta: </a:t>
            </a:r>
            <a:r>
              <a:rPr lang="es-ES" dirty="0"/>
              <a:t>La Ley CARES excluye de la definición de costos de nómina cualquier compensación de los empleados que exceda un salario anual de $ 100,000. ¿Se aplica esa exclusión a todos los beneficios para empleados de valor monetario?</a:t>
            </a:r>
          </a:p>
          <a:p>
            <a:r>
              <a:rPr lang="es-ES" dirty="0"/>
              <a:t>Respuesta: No. La exclusión de una compensación superior a $ 100,000 anuales se aplica solo a la compensación en efectivo, no a los beneficios no monetarios, que incluyen:</a:t>
            </a:r>
          </a:p>
          <a:p>
            <a:r>
              <a:rPr lang="es-ES" dirty="0"/>
              <a:t>• contribuciones del empleador a planes de jubilación de beneficios definidos o contribuciones definidas; • pago por la provisión de beneficios para empleados que consisten en cobertura de atención médica grupal, incluidas las primas de seguros; y • pago de los impuestos estatales y locales sobre la remuneración de los empleados.</a:t>
            </a:r>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itle 1"/>
          <p:cNvSpPr txBox="1">
            <a:spLocks noGrp="1"/>
          </p:cNvSpPr>
          <p:nvPr>
            <p:ph type="title"/>
          </p:nvPr>
        </p:nvSpPr>
        <p:spPr>
          <a:prstGeom prst="rect">
            <a:avLst/>
          </a:prstGeom>
        </p:spPr>
        <p:txBody>
          <a:bodyPr/>
          <a:lstStyle>
            <a:lvl1pPr>
              <a:defRPr spc="-100"/>
            </a:lvl1pPr>
          </a:lstStyle>
          <a:p>
            <a:r>
              <a:rPr lang="en-US" dirty="0" err="1"/>
              <a:t>Preguntas</a:t>
            </a:r>
            <a:r>
              <a:rPr lang="en-US" dirty="0"/>
              <a:t> </a:t>
            </a:r>
            <a:r>
              <a:rPr lang="en-US" dirty="0" err="1"/>
              <a:t>frecuentes</a:t>
            </a:r>
            <a:endParaRPr dirty="0"/>
          </a:p>
        </p:txBody>
      </p:sp>
      <p:pic>
        <p:nvPicPr>
          <p:cNvPr id="410"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 name="TextBox 1">
            <a:extLst>
              <a:ext uri="{FF2B5EF4-FFF2-40B4-BE49-F238E27FC236}">
                <a16:creationId xmlns:a16="http://schemas.microsoft.com/office/drawing/2014/main" id="{C51FA088-4293-4CEF-9D81-2200B3065E81}"/>
              </a:ext>
            </a:extLst>
          </p:cNvPr>
          <p:cNvSpPr txBox="1"/>
          <p:nvPr/>
        </p:nvSpPr>
        <p:spPr>
          <a:xfrm>
            <a:off x="1197204" y="1885361"/>
            <a:ext cx="10058401"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t>Pregunta: </a:t>
            </a:r>
            <a:r>
              <a:rPr lang="es-ES" dirty="0"/>
              <a:t>¿Deberían incluirse en los cálculos de los costos de nómina del prestatario elegible los pagos que un prestatario elegible realizó a un contratista independiente o propietario único?</a:t>
            </a:r>
          </a:p>
          <a:p>
            <a:endParaRPr lang="es-ES" dirty="0"/>
          </a:p>
          <a:p>
            <a:r>
              <a:rPr lang="es-ES" b="1" dirty="0"/>
              <a:t>Respuesta: </a:t>
            </a:r>
            <a:r>
              <a:rPr lang="es-ES" dirty="0"/>
              <a:t>No. Cualquier cantidad que un prestatario elegible haya pagado a un contratista independiente o propietario único debe excluirse de los costos de nómina de la empresa elegible. Sin embargo, un contratista independiente o propietario único será elegible para un préstamo bajo el PPP, si cumple con los requisitos aplicables.</a:t>
            </a:r>
          </a:p>
          <a:p>
            <a:endParaRPr lang="es-ES" dirty="0"/>
          </a:p>
          <a:p>
            <a:r>
              <a:rPr lang="es-ES" b="1" dirty="0"/>
              <a:t>Pregunta: </a:t>
            </a:r>
            <a:r>
              <a:rPr lang="es-ES" dirty="0"/>
              <a:t>¿Qué tipo de empleados incluye el umbral de 500 empleados?</a:t>
            </a:r>
          </a:p>
          <a:p>
            <a:endParaRPr lang="es-ES" dirty="0"/>
          </a:p>
          <a:p>
            <a:r>
              <a:rPr lang="es-ES" b="1" dirty="0"/>
              <a:t>Respuesta: </a:t>
            </a:r>
            <a:r>
              <a:rPr lang="es-ES" dirty="0"/>
              <a:t>El umbral de 500 empleados incluye a todos los empleados a tiempo completo, a tiempo parcial y empleados de cualquier otro estado (es decir, empleados actualmente con licencia, empleados temporales, jornaleros suministrados por una agencia temporal).</a:t>
            </a:r>
          </a:p>
          <a:p>
            <a:r>
              <a:rPr lang="es-ES" u="sng" dirty="0"/>
              <a:t>Tenga en cuenta que 1099 trabajadores NO cuentan como empleados.</a:t>
            </a:r>
            <a:endParaRPr kumimoji="0" lang="en-US" sz="1800" b="0" i="0" u="sng"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itle 1"/>
          <p:cNvSpPr txBox="1">
            <a:spLocks noGrp="1"/>
          </p:cNvSpPr>
          <p:nvPr>
            <p:ph type="title"/>
          </p:nvPr>
        </p:nvSpPr>
        <p:spPr>
          <a:xfrm>
            <a:off x="1066799" y="-82712"/>
            <a:ext cx="10058401" cy="1450757"/>
          </a:xfrm>
          <a:prstGeom prst="rect">
            <a:avLst/>
          </a:prstGeom>
        </p:spPr>
        <p:txBody>
          <a:bodyPr/>
          <a:lstStyle>
            <a:lvl1pPr>
              <a:defRPr spc="-100"/>
            </a:lvl1pPr>
          </a:lstStyle>
          <a:p>
            <a:r>
              <a:rPr lang="en-US" dirty="0" err="1"/>
              <a:t>Preguntas</a:t>
            </a:r>
            <a:r>
              <a:rPr lang="en-US" dirty="0"/>
              <a:t> </a:t>
            </a:r>
            <a:r>
              <a:rPr lang="en-US" dirty="0" err="1"/>
              <a:t>frecuentes</a:t>
            </a:r>
            <a:endParaRPr dirty="0"/>
          </a:p>
        </p:txBody>
      </p:sp>
      <p:pic>
        <p:nvPicPr>
          <p:cNvPr id="416"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
        <p:nvSpPr>
          <p:cNvPr id="2" name="TextBox 1">
            <a:extLst>
              <a:ext uri="{FF2B5EF4-FFF2-40B4-BE49-F238E27FC236}">
                <a16:creationId xmlns:a16="http://schemas.microsoft.com/office/drawing/2014/main" id="{29A51435-D11C-44A7-B71B-7A9B012848D3}"/>
              </a:ext>
            </a:extLst>
          </p:cNvPr>
          <p:cNvSpPr txBox="1"/>
          <p:nvPr/>
        </p:nvSpPr>
        <p:spPr>
          <a:xfrm>
            <a:off x="1066799" y="1759602"/>
            <a:ext cx="10058401"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t>Pregunta: </a:t>
            </a:r>
            <a:r>
              <a:rPr lang="es-ES" dirty="0"/>
              <a:t>¿Tengo que tener mi código NAICS para aplicar?</a:t>
            </a:r>
          </a:p>
          <a:p>
            <a:endParaRPr lang="es-ES" dirty="0"/>
          </a:p>
          <a:p>
            <a:r>
              <a:rPr lang="es-ES" b="1" dirty="0"/>
              <a:t>Respuesta: S</a:t>
            </a:r>
            <a:r>
              <a:rPr lang="es-ES" dirty="0"/>
              <a:t>í. Para determinar el código NAICS correcto para su negocio:</a:t>
            </a:r>
          </a:p>
          <a:p>
            <a:pPr marL="342900" indent="-342900">
              <a:buAutoNum type="arabicPeriod"/>
            </a:pPr>
            <a:r>
              <a:rPr lang="es-ES" dirty="0"/>
              <a:t>Puede usar la función de búsqueda en</a:t>
            </a:r>
            <a:r>
              <a:rPr lang="en-US" dirty="0">
                <a:hlinkClick r:id="rId3"/>
              </a:rPr>
              <a:t> https://www.census.gov/eos/www/naics/</a:t>
            </a:r>
            <a:r>
              <a:rPr lang="en-US" dirty="0"/>
              <a:t> </a:t>
            </a:r>
            <a:r>
              <a:rPr lang="es-ES" dirty="0"/>
              <a:t>. En el cuadro "Búsqueda NAICS 2017" en el lado izquierdo de esa página, ingrese una palabra clave que describa su tipo de negocio. Aparecerá una lista de las principales actividades comerciales que contienen esa palabra clave y los códigos NAICS correspondientes. Elija el que más se corresponda con su actividad comercial principal o refine su búsqueda para obtener otras opciones.</a:t>
            </a:r>
          </a:p>
          <a:p>
            <a:endParaRPr lang="es-ES" dirty="0"/>
          </a:p>
          <a:p>
            <a:r>
              <a:rPr lang="es-ES" b="1" dirty="0"/>
              <a:t>Pregunta: </a:t>
            </a:r>
            <a:r>
              <a:rPr lang="es-ES" dirty="0"/>
              <a:t>¿Cuándo recibiré el primer desembolso de mi préstamo PPP?</a:t>
            </a:r>
          </a:p>
          <a:p>
            <a:endParaRPr lang="es-ES" dirty="0"/>
          </a:p>
          <a:p>
            <a:r>
              <a:rPr lang="es-ES" b="1" dirty="0"/>
              <a:t>Respuesta: </a:t>
            </a:r>
            <a:r>
              <a:rPr lang="es-ES" dirty="0"/>
              <a:t>El prestamista debe realizar el primer desembolso del préstamo PPP dentro de los 10 días calendario posteriores a la fecha de aprobación de su solicitud.</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222109" y="203747"/>
            <a:ext cx="10058401" cy="1450758"/>
          </a:xfrm>
          <a:prstGeom prst="rect">
            <a:avLst/>
          </a:prstGeom>
        </p:spPr>
        <p:txBody>
          <a:bodyPr/>
          <a:lstStyle/>
          <a:p>
            <a:pPr>
              <a:defRPr sz="4400" spc="-100">
                <a:solidFill>
                  <a:srgbClr val="E09878"/>
                </a:solidFill>
              </a:defRPr>
            </a:pPr>
            <a:r>
              <a:rPr lang="es-ES" dirty="0">
                <a:solidFill>
                  <a:schemeClr val="accent2"/>
                </a:solidFill>
              </a:rPr>
              <a:t>1. Servicio de limpieza operado por una familia.</a:t>
            </a:r>
            <a:endParaRPr sz="4800" dirty="0">
              <a:solidFill>
                <a:schemeClr val="accent2"/>
              </a:solidFill>
            </a:endParaRPr>
          </a:p>
        </p:txBody>
      </p:sp>
      <p:sp>
        <p:nvSpPr>
          <p:cNvPr id="419" name="Content Placeholder 3"/>
          <p:cNvSpPr txBox="1">
            <a:spLocks noGrp="1"/>
          </p:cNvSpPr>
          <p:nvPr>
            <p:ph type="body" sz="half" idx="1"/>
          </p:nvPr>
        </p:nvSpPr>
        <p:spPr>
          <a:xfrm>
            <a:off x="1181680" y="1890134"/>
            <a:ext cx="4761920" cy="4507130"/>
          </a:xfrm>
          <a:prstGeom prst="rect">
            <a:avLst/>
          </a:prstGeom>
        </p:spPr>
        <p:txBody>
          <a:bodyPr>
            <a:normAutofit/>
          </a:bodyPr>
          <a:lstStyle/>
          <a:p>
            <a:pPr>
              <a:buFont typeface="Arial"/>
              <a:buChar char="•"/>
              <a:defRPr sz="2800">
                <a:solidFill>
                  <a:srgbClr val="6F7B63"/>
                </a:solidFill>
              </a:defRPr>
            </a:pPr>
            <a:r>
              <a:rPr lang="es-ES" dirty="0"/>
              <a:t>Para el 2019, 2 miembros de la familia estaban en nómina y tenían 3 trabajadores a tiempo parcial en nómina.</a:t>
            </a:r>
          </a:p>
          <a:p>
            <a:pPr>
              <a:buFont typeface="Arial"/>
              <a:buChar char="•"/>
              <a:defRPr sz="2800">
                <a:solidFill>
                  <a:srgbClr val="6F7B63"/>
                </a:solidFill>
              </a:defRPr>
            </a:pPr>
            <a:r>
              <a:rPr lang="es-ES" dirty="0"/>
              <a:t>Usaron Paychex para hacer la nómina.</a:t>
            </a:r>
          </a:p>
          <a:p>
            <a:pPr>
              <a:buFont typeface="Arial"/>
              <a:buChar char="•"/>
              <a:defRPr sz="2800">
                <a:solidFill>
                  <a:srgbClr val="6F7B63"/>
                </a:solidFill>
              </a:defRPr>
            </a:pPr>
            <a:r>
              <a:rPr lang="es-ES" dirty="0"/>
              <a:t>Los propietarios tienen seguro de salud pagado por el negocio.</a:t>
            </a:r>
            <a:endParaRPr lang="en-US" dirty="0"/>
          </a:p>
        </p:txBody>
      </p:sp>
      <p:pic>
        <p:nvPicPr>
          <p:cNvPr id="420" name="Picture 2" descr="Picture 2"/>
          <p:cNvPicPr>
            <a:picLocks noChangeAspect="1"/>
          </p:cNvPicPr>
          <p:nvPr/>
        </p:nvPicPr>
        <p:blipFill>
          <a:blip r:embed="rId2"/>
          <a:stretch>
            <a:fillRect/>
          </a:stretch>
        </p:blipFill>
        <p:spPr>
          <a:xfrm>
            <a:off x="6251309" y="1814528"/>
            <a:ext cx="4363682" cy="4363681"/>
          </a:xfrm>
          <a:prstGeom prst="rect">
            <a:avLst/>
          </a:prstGeom>
          <a:ln w="12700">
            <a:miter lim="400000"/>
          </a:ln>
        </p:spPr>
      </p:pic>
      <p:pic>
        <p:nvPicPr>
          <p:cNvPr id="423" name="Picture 6" descr="Picture 6"/>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prstGeom prst="rect">
            <a:avLst/>
          </a:prstGeom>
        </p:spPr>
        <p:txBody>
          <a:bodyPr/>
          <a:lstStyle/>
          <a:p>
            <a:endParaRPr/>
          </a:p>
        </p:txBody>
      </p:sp>
      <p:pic>
        <p:nvPicPr>
          <p:cNvPr id="428"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pic>
        <p:nvPicPr>
          <p:cNvPr id="3" name="Picture 2">
            <a:extLst>
              <a:ext uri="{FF2B5EF4-FFF2-40B4-BE49-F238E27FC236}">
                <a16:creationId xmlns:a16="http://schemas.microsoft.com/office/drawing/2014/main" id="{AE6207FA-C040-4AD4-A9B4-8FC7A6208740}"/>
              </a:ext>
            </a:extLst>
          </p:cNvPr>
          <p:cNvPicPr>
            <a:picLocks noChangeAspect="1"/>
          </p:cNvPicPr>
          <p:nvPr/>
        </p:nvPicPr>
        <p:blipFill>
          <a:blip r:embed="rId3"/>
          <a:stretch>
            <a:fillRect/>
          </a:stretch>
        </p:blipFill>
        <p:spPr>
          <a:xfrm>
            <a:off x="119406" y="379183"/>
            <a:ext cx="11953188" cy="5534025"/>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9EB65-D635-46F1-8A92-C7D677A401FE}"/>
              </a:ext>
            </a:extLst>
          </p:cNvPr>
          <p:cNvPicPr>
            <a:picLocks noChangeAspect="1"/>
          </p:cNvPicPr>
          <p:nvPr/>
        </p:nvPicPr>
        <p:blipFill>
          <a:blip r:embed="rId2"/>
          <a:stretch>
            <a:fillRect/>
          </a:stretch>
        </p:blipFill>
        <p:spPr>
          <a:xfrm>
            <a:off x="263951" y="216817"/>
            <a:ext cx="11265031" cy="6151529"/>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itle 1"/>
          <p:cNvSpPr txBox="1">
            <a:spLocks noGrp="1"/>
          </p:cNvSpPr>
          <p:nvPr>
            <p:ph type="title"/>
          </p:nvPr>
        </p:nvSpPr>
        <p:spPr>
          <a:prstGeom prst="rect">
            <a:avLst/>
          </a:prstGeom>
        </p:spPr>
        <p:txBody>
          <a:bodyPr/>
          <a:lstStyle/>
          <a:p>
            <a:pPr>
              <a:defRPr spc="-100">
                <a:solidFill>
                  <a:srgbClr val="E09878"/>
                </a:solidFill>
              </a:defRPr>
            </a:pPr>
            <a:r>
              <a:rPr lang="es-ES" dirty="0"/>
              <a:t>2. Escuela de yoga propiedad de Cristina</a:t>
            </a:r>
            <a:endParaRPr sz="5400" dirty="0">
              <a:solidFill>
                <a:schemeClr val="accent2"/>
              </a:solidFill>
            </a:endParaRPr>
          </a:p>
        </p:txBody>
      </p:sp>
      <p:sp>
        <p:nvSpPr>
          <p:cNvPr id="439" name="Content Placeholder 2"/>
          <p:cNvSpPr txBox="1">
            <a:spLocks noGrp="1"/>
          </p:cNvSpPr>
          <p:nvPr>
            <p:ph type="body" sz="quarter" idx="1"/>
          </p:nvPr>
        </p:nvSpPr>
        <p:spPr>
          <a:xfrm>
            <a:off x="1097280" y="1997207"/>
            <a:ext cx="4031311" cy="3823982"/>
          </a:xfrm>
          <a:prstGeom prst="rect">
            <a:avLst/>
          </a:prstGeom>
        </p:spPr>
        <p:txBody>
          <a:bodyPr/>
          <a:lstStyle/>
          <a:p>
            <a:pPr>
              <a:buFont typeface="Arial"/>
              <a:buChar char="•"/>
              <a:defRPr sz="2400">
                <a:solidFill>
                  <a:srgbClr val="6F7B63"/>
                </a:solidFill>
              </a:defRPr>
            </a:pPr>
            <a:r>
              <a:rPr lang="es-ES" dirty="0"/>
              <a:t> Cristina no está en la nómina.</a:t>
            </a:r>
          </a:p>
          <a:p>
            <a:pPr>
              <a:buFont typeface="Arial"/>
              <a:buChar char="•"/>
              <a:defRPr sz="2400">
                <a:solidFill>
                  <a:srgbClr val="6F7B63"/>
                </a:solidFill>
              </a:defRPr>
            </a:pPr>
            <a:r>
              <a:rPr lang="es-ES" dirty="0"/>
              <a:t> Ella tiene 2 empleados y 10 profesores  de yoga con la forma 1099 con una tienda en la planta baja.</a:t>
            </a:r>
            <a:endParaRPr dirty="0"/>
          </a:p>
        </p:txBody>
      </p:sp>
      <p:pic>
        <p:nvPicPr>
          <p:cNvPr id="440" name="Picture 5" descr="Picture 5"/>
          <p:cNvPicPr>
            <a:picLocks noChangeAspect="1"/>
          </p:cNvPicPr>
          <p:nvPr/>
        </p:nvPicPr>
        <p:blipFill>
          <a:blip r:embed="rId3"/>
          <a:stretch>
            <a:fillRect/>
          </a:stretch>
        </p:blipFill>
        <p:spPr>
          <a:xfrm>
            <a:off x="5543360" y="1972990"/>
            <a:ext cx="5044978" cy="3511763"/>
          </a:xfrm>
          <a:prstGeom prst="rect">
            <a:avLst/>
          </a:prstGeom>
          <a:ln w="12700">
            <a:miter lim="400000"/>
          </a:ln>
        </p:spPr>
      </p:pic>
      <p:pic>
        <p:nvPicPr>
          <p:cNvPr id="443" name="Picture 7" descr="Picture 7"/>
          <p:cNvPicPr>
            <a:picLocks noChangeAspect="1"/>
          </p:cNvPicPr>
          <p:nvPr/>
        </p:nvPicPr>
        <p:blipFill>
          <a:blip r:embed="rId4"/>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pic>
        <p:nvPicPr>
          <p:cNvPr id="2" name="Picture 1">
            <a:extLst>
              <a:ext uri="{FF2B5EF4-FFF2-40B4-BE49-F238E27FC236}">
                <a16:creationId xmlns:a16="http://schemas.microsoft.com/office/drawing/2014/main" id="{79DE8A22-CA3B-48C9-8841-214782CA8DCB}"/>
              </a:ext>
            </a:extLst>
          </p:cNvPr>
          <p:cNvPicPr>
            <a:picLocks noChangeAspect="1"/>
          </p:cNvPicPr>
          <p:nvPr/>
        </p:nvPicPr>
        <p:blipFill>
          <a:blip r:embed="rId3"/>
          <a:stretch>
            <a:fillRect/>
          </a:stretch>
        </p:blipFill>
        <p:spPr>
          <a:xfrm>
            <a:off x="509047" y="210843"/>
            <a:ext cx="10755983" cy="5533534"/>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itle 1"/>
          <p:cNvSpPr txBox="1">
            <a:spLocks noGrp="1"/>
          </p:cNvSpPr>
          <p:nvPr>
            <p:ph type="title"/>
          </p:nvPr>
        </p:nvSpPr>
        <p:spPr>
          <a:prstGeom prst="rect">
            <a:avLst/>
          </a:prstGeom>
        </p:spPr>
        <p:txBody>
          <a:bodyPr/>
          <a:lstStyle>
            <a:lvl1pPr>
              <a:defRPr spc="-100">
                <a:solidFill>
                  <a:srgbClr val="E09878"/>
                </a:solidFill>
              </a:defRPr>
            </a:lvl1pPr>
          </a:lstStyle>
          <a:p>
            <a:r>
              <a:rPr lang="es-ES" dirty="0"/>
              <a:t>3. Agencia de salud operada en casa</a:t>
            </a:r>
            <a:endParaRPr dirty="0"/>
          </a:p>
        </p:txBody>
      </p:sp>
      <p:sp>
        <p:nvSpPr>
          <p:cNvPr id="452" name="Content Placeholder 2"/>
          <p:cNvSpPr txBox="1">
            <a:spLocks noGrp="1"/>
          </p:cNvSpPr>
          <p:nvPr>
            <p:ph type="body" sz="quarter" idx="1"/>
          </p:nvPr>
        </p:nvSpPr>
        <p:spPr>
          <a:xfrm>
            <a:off x="1097280" y="1979661"/>
            <a:ext cx="3377382" cy="3612593"/>
          </a:xfrm>
          <a:prstGeom prst="rect">
            <a:avLst/>
          </a:prstGeom>
        </p:spPr>
        <p:txBody>
          <a:bodyPr/>
          <a:lstStyle/>
          <a:p>
            <a:r>
              <a:rPr lang="es-ES" dirty="0"/>
              <a:t>La agencia de salud creció de 4 a 20 empleados del 1/1/19 al 3/31/20 y se mudó a una oficina más grande.</a:t>
            </a:r>
            <a:br>
              <a:rPr dirty="0"/>
            </a:br>
            <a:endParaRPr dirty="0"/>
          </a:p>
        </p:txBody>
      </p:sp>
      <p:pic>
        <p:nvPicPr>
          <p:cNvPr id="453" name="Picture 3" descr="Picture 3"/>
          <p:cNvPicPr>
            <a:picLocks noChangeAspect="1"/>
          </p:cNvPicPr>
          <p:nvPr/>
        </p:nvPicPr>
        <p:blipFill>
          <a:blip r:embed="rId2"/>
          <a:stretch>
            <a:fillRect/>
          </a:stretch>
        </p:blipFill>
        <p:spPr>
          <a:xfrm>
            <a:off x="5390065" y="1979661"/>
            <a:ext cx="5765616" cy="3236982"/>
          </a:xfrm>
          <a:prstGeom prst="rect">
            <a:avLst/>
          </a:prstGeom>
          <a:ln w="12700">
            <a:miter lim="400000"/>
          </a:ln>
        </p:spPr>
      </p:pic>
      <p:pic>
        <p:nvPicPr>
          <p:cNvPr id="456" name="Picture 6" descr="Picture 6"/>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normAutofit/>
          </a:bodyPr>
          <a:lstStyle>
            <a:lvl1pPr>
              <a:defRPr spc="-100">
                <a:solidFill>
                  <a:schemeClr val="accent2"/>
                </a:solidFill>
              </a:defRPr>
            </a:lvl1pPr>
          </a:lstStyle>
          <a:p>
            <a:r>
              <a:rPr lang="en-US" dirty="0" err="1"/>
              <a:t>Préstamo</a:t>
            </a:r>
            <a:r>
              <a:rPr lang="en-US" dirty="0"/>
              <a:t> </a:t>
            </a:r>
            <a:r>
              <a:rPr lang="en-US" dirty="0" err="1"/>
              <a:t>económico</a:t>
            </a:r>
            <a:r>
              <a:rPr lang="en-US" dirty="0"/>
              <a:t> por </a:t>
            </a:r>
            <a:r>
              <a:rPr lang="en-US" dirty="0" err="1"/>
              <a:t>desastre</a:t>
            </a:r>
            <a:r>
              <a:rPr lang="en-US" dirty="0"/>
              <a:t>(EIDL)</a:t>
            </a:r>
            <a:br>
              <a:rPr lang="en-US" dirty="0"/>
            </a:br>
            <a:r>
              <a:rPr dirty="0"/>
              <a:t> </a:t>
            </a:r>
          </a:p>
        </p:txBody>
      </p:sp>
      <p:sp>
        <p:nvSpPr>
          <p:cNvPr id="158" name="Content Placeholder 2"/>
          <p:cNvSpPr txBox="1"/>
          <p:nvPr/>
        </p:nvSpPr>
        <p:spPr>
          <a:xfrm>
            <a:off x="1097280" y="1955948"/>
            <a:ext cx="10058401" cy="4457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91439" indent="-91439">
              <a:lnSpc>
                <a:spcPct val="90000"/>
              </a:lnSpc>
              <a:spcBef>
                <a:spcPts val="1200"/>
              </a:spcBef>
              <a:buClr>
                <a:schemeClr val="accent1"/>
              </a:buClr>
              <a:buSzPct val="100000"/>
              <a:buFont typeface="Calibri"/>
              <a:buChar char=" "/>
              <a:defRPr sz="2800" b="1">
                <a:solidFill>
                  <a:srgbClr val="E09878"/>
                </a:solidFill>
                <a:latin typeface="+mn-lt"/>
                <a:ea typeface="+mn-ea"/>
                <a:cs typeface="+mn-cs"/>
                <a:sym typeface="Helvetica"/>
              </a:defRPr>
            </a:pPr>
            <a:r>
              <a:rPr lang="en-US" sz="2800" dirty="0">
                <a:solidFill>
                  <a:schemeClr val="accent2"/>
                </a:solidFill>
              </a:rPr>
              <a:t>Soy </a:t>
            </a:r>
            <a:r>
              <a:rPr lang="en-US" sz="2800" dirty="0" err="1">
                <a:solidFill>
                  <a:schemeClr val="accent2"/>
                </a:solidFill>
              </a:rPr>
              <a:t>elegible</a:t>
            </a:r>
            <a:r>
              <a:rPr sz="2800" dirty="0">
                <a:solidFill>
                  <a:schemeClr val="accent2"/>
                </a:solidFill>
              </a:rPr>
              <a:t>?</a:t>
            </a:r>
            <a:endParaRPr lang="en-US" sz="2800" dirty="0">
              <a:solidFill>
                <a:schemeClr val="accent2"/>
              </a:solidFill>
            </a:endParaRPr>
          </a:p>
          <a:p>
            <a:pPr marL="91439" indent="-91439">
              <a:lnSpc>
                <a:spcPct val="90000"/>
              </a:lnSpc>
              <a:spcBef>
                <a:spcPts val="1200"/>
              </a:spcBef>
              <a:buClr>
                <a:schemeClr val="accent1"/>
              </a:buClr>
              <a:buSzPct val="100000"/>
              <a:buFont typeface="Calibri"/>
              <a:buChar char=" "/>
              <a:defRPr sz="2800" b="1">
                <a:solidFill>
                  <a:srgbClr val="E09878"/>
                </a:solidFill>
                <a:latin typeface="+mn-lt"/>
                <a:ea typeface="+mn-ea"/>
                <a:cs typeface="+mn-cs"/>
                <a:sym typeface="Helvetica"/>
              </a:defRPr>
            </a:pPr>
            <a:r>
              <a:rPr lang="es-ES" sz="2000" dirty="0">
                <a:solidFill>
                  <a:srgbClr val="404040"/>
                </a:solidFill>
              </a:rPr>
              <a:t>Usted es elegible si:</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-Una pequeña empresa con menos de 500 empleados;</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-Una pequeña empresa que cumple con el estándar de tamaño de la SBA;</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-Una organización sin fines de lucro con menos de 500 empleados;</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-Propietario único;</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-Contratista independiente;</a:t>
            </a:r>
          </a:p>
          <a:p>
            <a:pPr>
              <a:lnSpc>
                <a:spcPct val="90000"/>
              </a:lnSpc>
              <a:spcBef>
                <a:spcPts val="1200"/>
              </a:spcBef>
              <a:buClr>
                <a:schemeClr val="accent1"/>
              </a:buClr>
              <a:buSzPct val="100000"/>
              <a:defRPr sz="2800" b="1">
                <a:solidFill>
                  <a:srgbClr val="E09878"/>
                </a:solidFill>
                <a:latin typeface="+mn-lt"/>
                <a:ea typeface="+mn-ea"/>
                <a:cs typeface="+mn-cs"/>
                <a:sym typeface="Helvetica"/>
              </a:defRPr>
            </a:pPr>
            <a:r>
              <a:rPr lang="es-ES" sz="2000" dirty="0">
                <a:solidFill>
                  <a:srgbClr val="404040"/>
                </a:solidFill>
              </a:rPr>
              <a:t>       -Empleado autónomo que regularmente realiza cualquier oficio o negocio.</a:t>
            </a:r>
            <a:endParaRPr sz="2000" dirty="0">
              <a:solidFill>
                <a:srgbClr val="404040"/>
              </a:solidFill>
            </a:endParaRPr>
          </a:p>
        </p:txBody>
      </p:sp>
      <p:sp>
        <p:nvSpPr>
          <p:cNvPr id="159" name="Rectangle 10"/>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160" name="Rectangle 11"/>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1</a:t>
            </a:r>
          </a:p>
        </p:txBody>
      </p:sp>
      <p:pic>
        <p:nvPicPr>
          <p:cNvPr id="163"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le 1"/>
          <p:cNvSpPr txBox="1">
            <a:spLocks noGrp="1"/>
          </p:cNvSpPr>
          <p:nvPr>
            <p:ph type="title"/>
          </p:nvPr>
        </p:nvSpPr>
        <p:spPr>
          <a:prstGeom prst="rect">
            <a:avLst/>
          </a:prstGeom>
        </p:spPr>
        <p:txBody>
          <a:bodyPr/>
          <a:lstStyle/>
          <a:p>
            <a:endParaRPr/>
          </a:p>
        </p:txBody>
      </p:sp>
      <p:pic>
        <p:nvPicPr>
          <p:cNvPr id="462"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pic>
        <p:nvPicPr>
          <p:cNvPr id="2" name="Picture 1">
            <a:extLst>
              <a:ext uri="{FF2B5EF4-FFF2-40B4-BE49-F238E27FC236}">
                <a16:creationId xmlns:a16="http://schemas.microsoft.com/office/drawing/2014/main" id="{6E41CECA-BA70-44C9-8AB8-43A30D299D96}"/>
              </a:ext>
            </a:extLst>
          </p:cNvPr>
          <p:cNvPicPr>
            <a:picLocks noChangeAspect="1"/>
          </p:cNvPicPr>
          <p:nvPr/>
        </p:nvPicPr>
        <p:blipFill>
          <a:blip r:embed="rId3"/>
          <a:stretch>
            <a:fillRect/>
          </a:stretch>
        </p:blipFill>
        <p:spPr>
          <a:xfrm>
            <a:off x="179109" y="235040"/>
            <a:ext cx="11491274" cy="5448693"/>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Title 1"/>
          <p:cNvSpPr txBox="1">
            <a:spLocks noGrp="1"/>
          </p:cNvSpPr>
          <p:nvPr>
            <p:ph type="title"/>
          </p:nvPr>
        </p:nvSpPr>
        <p:spPr>
          <a:prstGeom prst="rect">
            <a:avLst/>
          </a:prstGeom>
        </p:spPr>
        <p:txBody>
          <a:bodyPr/>
          <a:lstStyle/>
          <a:p>
            <a:pPr>
              <a:defRPr sz="5400" spc="-100">
                <a:solidFill>
                  <a:schemeClr val="accent2"/>
                </a:solidFill>
              </a:defRPr>
            </a:pPr>
            <a:r>
              <a:rPr lang="en-US" dirty="0"/>
              <a:t>4. </a:t>
            </a:r>
            <a:r>
              <a:rPr lang="en-US" dirty="0" err="1"/>
              <a:t>Masajista</a:t>
            </a:r>
            <a:r>
              <a:rPr lang="en-US" dirty="0"/>
              <a:t> </a:t>
            </a:r>
            <a:r>
              <a:rPr lang="en-US" dirty="0" err="1"/>
              <a:t>independiente</a:t>
            </a:r>
            <a:endParaRPr dirty="0"/>
          </a:p>
        </p:txBody>
      </p:sp>
      <p:sp>
        <p:nvSpPr>
          <p:cNvPr id="465" name="Content Placeholder 2"/>
          <p:cNvSpPr txBox="1">
            <a:spLocks noGrp="1"/>
          </p:cNvSpPr>
          <p:nvPr>
            <p:ph type="body" sz="quarter" idx="1"/>
          </p:nvPr>
        </p:nvSpPr>
        <p:spPr>
          <a:xfrm>
            <a:off x="1097279" y="1845734"/>
            <a:ext cx="3194503" cy="4024125"/>
          </a:xfrm>
          <a:prstGeom prst="rect">
            <a:avLst/>
          </a:prstGeom>
        </p:spPr>
        <p:txBody>
          <a:bodyPr/>
          <a:lstStyle>
            <a:lvl1pPr>
              <a:buFont typeface="Arial"/>
              <a:buChar char="•"/>
              <a:defRPr sz="4000">
                <a:solidFill>
                  <a:srgbClr val="6F7B63"/>
                </a:solidFill>
              </a:defRPr>
            </a:lvl1pPr>
          </a:lstStyle>
          <a:p>
            <a:r>
              <a:rPr lang="es-ES" dirty="0"/>
              <a:t>Alquila un espacio de práctica compartida tres días a la semana.</a:t>
            </a:r>
            <a:endParaRPr dirty="0"/>
          </a:p>
        </p:txBody>
      </p:sp>
      <p:pic>
        <p:nvPicPr>
          <p:cNvPr id="466" name="Picture 3" descr="Picture 3"/>
          <p:cNvPicPr>
            <a:picLocks noChangeAspect="1"/>
          </p:cNvPicPr>
          <p:nvPr/>
        </p:nvPicPr>
        <p:blipFill>
          <a:blip r:embed="rId2"/>
          <a:stretch>
            <a:fillRect/>
          </a:stretch>
        </p:blipFill>
        <p:spPr>
          <a:xfrm>
            <a:off x="5389062" y="1845734"/>
            <a:ext cx="5295208" cy="3665502"/>
          </a:xfrm>
          <a:prstGeom prst="rect">
            <a:avLst/>
          </a:prstGeom>
          <a:ln w="12700">
            <a:miter lim="400000"/>
          </a:ln>
        </p:spPr>
      </p:pic>
      <p:pic>
        <p:nvPicPr>
          <p:cNvPr id="469" name="Picture 6" descr="Picture 6"/>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pic>
        <p:nvPicPr>
          <p:cNvPr id="2" name="Picture 1">
            <a:extLst>
              <a:ext uri="{FF2B5EF4-FFF2-40B4-BE49-F238E27FC236}">
                <a16:creationId xmlns:a16="http://schemas.microsoft.com/office/drawing/2014/main" id="{C8630068-8CA9-4340-912E-02681105DC7F}"/>
              </a:ext>
            </a:extLst>
          </p:cNvPr>
          <p:cNvPicPr>
            <a:picLocks noChangeAspect="1"/>
          </p:cNvPicPr>
          <p:nvPr/>
        </p:nvPicPr>
        <p:blipFill>
          <a:blip r:embed="rId3"/>
          <a:stretch>
            <a:fillRect/>
          </a:stretch>
        </p:blipFill>
        <p:spPr>
          <a:xfrm>
            <a:off x="537328" y="74875"/>
            <a:ext cx="10661715" cy="5477514"/>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itle 1"/>
          <p:cNvSpPr txBox="1">
            <a:spLocks noGrp="1"/>
          </p:cNvSpPr>
          <p:nvPr>
            <p:ph type="title"/>
          </p:nvPr>
        </p:nvSpPr>
        <p:spPr>
          <a:prstGeom prst="rect">
            <a:avLst/>
          </a:prstGeom>
        </p:spPr>
        <p:txBody>
          <a:bodyPr/>
          <a:lstStyle>
            <a:lvl1pPr>
              <a:defRPr sz="6000" spc="-100">
                <a:solidFill>
                  <a:srgbClr val="E09878"/>
                </a:solidFill>
              </a:defRPr>
            </a:lvl1pPr>
          </a:lstStyle>
          <a:p>
            <a:r>
              <a:rPr lang="en-US" dirty="0"/>
              <a:t>5. Nueva </a:t>
            </a:r>
            <a:r>
              <a:rPr lang="en-US" dirty="0" err="1"/>
              <a:t>cafetería</a:t>
            </a:r>
            <a:endParaRPr dirty="0"/>
          </a:p>
        </p:txBody>
      </p:sp>
      <p:sp>
        <p:nvSpPr>
          <p:cNvPr id="477" name="Content Placeholder 2"/>
          <p:cNvSpPr txBox="1">
            <a:spLocks noGrp="1"/>
          </p:cNvSpPr>
          <p:nvPr>
            <p:ph type="body" sz="half" idx="1"/>
          </p:nvPr>
        </p:nvSpPr>
        <p:spPr>
          <a:xfrm>
            <a:off x="1097280" y="1858294"/>
            <a:ext cx="4389121" cy="4045549"/>
          </a:xfrm>
          <a:prstGeom prst="rect">
            <a:avLst/>
          </a:prstGeom>
        </p:spPr>
        <p:txBody>
          <a:bodyPr>
            <a:normAutofit fontScale="77500" lnSpcReduction="20000"/>
          </a:bodyPr>
          <a:lstStyle/>
          <a:p>
            <a:pPr>
              <a:buFont typeface="Arial"/>
              <a:buChar char="•"/>
              <a:defRPr sz="3600">
                <a:solidFill>
                  <a:srgbClr val="6F7B63"/>
                </a:solidFill>
              </a:defRPr>
            </a:pPr>
            <a:r>
              <a:rPr lang="en-US" dirty="0"/>
              <a:t>Signed a lease in November and opened in January with three employees. </a:t>
            </a:r>
          </a:p>
          <a:p>
            <a:pPr>
              <a:buFont typeface="Arial"/>
              <a:buChar char="•"/>
              <a:defRPr sz="3600">
                <a:solidFill>
                  <a:srgbClr val="6F7B63"/>
                </a:solidFill>
              </a:defRPr>
            </a:pPr>
            <a:r>
              <a:rPr lang="en-US" dirty="0"/>
              <a:t>The two owners did not pay themselves or take an owners draw.</a:t>
            </a:r>
          </a:p>
          <a:p>
            <a:pPr>
              <a:buFont typeface="Arial"/>
              <a:buChar char="•"/>
              <a:defRPr sz="3600">
                <a:solidFill>
                  <a:srgbClr val="6F7B63"/>
                </a:solidFill>
              </a:defRPr>
            </a:pPr>
            <a:r>
              <a:rPr lang="en-US" dirty="0"/>
              <a:t>As a new business the café can use two months payroll January/February for the PPP and divide by 2 for the average month’s payroll.</a:t>
            </a:r>
          </a:p>
        </p:txBody>
      </p:sp>
      <p:pic>
        <p:nvPicPr>
          <p:cNvPr id="478" name="Picture 3" descr="Picture 3"/>
          <p:cNvPicPr>
            <a:picLocks noChangeAspect="1"/>
          </p:cNvPicPr>
          <p:nvPr/>
        </p:nvPicPr>
        <p:blipFill>
          <a:blip r:embed="rId2"/>
          <a:stretch>
            <a:fillRect/>
          </a:stretch>
        </p:blipFill>
        <p:spPr>
          <a:xfrm>
            <a:off x="6392283" y="1996813"/>
            <a:ext cx="4574562" cy="3430922"/>
          </a:xfrm>
          <a:prstGeom prst="rect">
            <a:avLst/>
          </a:prstGeom>
          <a:ln w="12700">
            <a:miter lim="400000"/>
          </a:ln>
        </p:spPr>
      </p:pic>
      <p:pic>
        <p:nvPicPr>
          <p:cNvPr id="481" name="Picture 6" descr="Picture 6"/>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Picture 6" descr="Picture 6"/>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pic>
        <p:nvPicPr>
          <p:cNvPr id="2" name="Picture 1">
            <a:extLst>
              <a:ext uri="{FF2B5EF4-FFF2-40B4-BE49-F238E27FC236}">
                <a16:creationId xmlns:a16="http://schemas.microsoft.com/office/drawing/2014/main" id="{E93CCF3B-EBA7-4482-A61D-FCDCBE1D6F3E}"/>
              </a:ext>
            </a:extLst>
          </p:cNvPr>
          <p:cNvPicPr>
            <a:picLocks noChangeAspect="1"/>
          </p:cNvPicPr>
          <p:nvPr/>
        </p:nvPicPr>
        <p:blipFill>
          <a:blip r:embed="rId3"/>
          <a:stretch>
            <a:fillRect/>
          </a:stretch>
        </p:blipFill>
        <p:spPr>
          <a:xfrm>
            <a:off x="-24521" y="0"/>
            <a:ext cx="11990895" cy="5953125"/>
          </a:xfrm>
          <a:prstGeom prst="rect">
            <a:avLst/>
          </a:prstGeom>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itle 1"/>
          <p:cNvSpPr txBox="1">
            <a:spLocks noGrp="1"/>
          </p:cNvSpPr>
          <p:nvPr>
            <p:ph type="title"/>
          </p:nvPr>
        </p:nvSpPr>
        <p:spPr>
          <a:xfrm>
            <a:off x="2782333" y="565608"/>
            <a:ext cx="5737903" cy="4308649"/>
          </a:xfrm>
          <a:prstGeom prst="rect">
            <a:avLst/>
          </a:prstGeom>
        </p:spPr>
        <p:txBody>
          <a:bodyPr/>
          <a:lstStyle>
            <a:lvl1pPr>
              <a:defRPr sz="7200" spc="-100">
                <a:solidFill>
                  <a:schemeClr val="accent1"/>
                </a:solidFill>
              </a:defRPr>
            </a:lvl1pPr>
          </a:lstStyle>
          <a:p>
            <a:r>
              <a:rPr lang="en-US" dirty="0" err="1"/>
              <a:t>Alguna</a:t>
            </a:r>
            <a:r>
              <a:rPr lang="en-US" dirty="0"/>
              <a:t> </a:t>
            </a:r>
            <a:r>
              <a:rPr lang="en-US" dirty="0" err="1"/>
              <a:t>pregunta</a:t>
            </a:r>
            <a:r>
              <a:rPr lang="en-US" dirty="0"/>
              <a:t> </a:t>
            </a:r>
            <a:r>
              <a:rPr lang="en-US" dirty="0" err="1"/>
              <a:t>acerca</a:t>
            </a:r>
            <a:r>
              <a:rPr lang="en-US" dirty="0"/>
              <a:t> de </a:t>
            </a:r>
            <a:r>
              <a:rPr dirty="0"/>
              <a:t>PPP?</a:t>
            </a:r>
          </a:p>
        </p:txBody>
      </p:sp>
      <p:sp>
        <p:nvSpPr>
          <p:cNvPr id="489" name="Rectangle 2"/>
          <p:cNvSpPr/>
          <p:nvPr/>
        </p:nvSpPr>
        <p:spPr>
          <a:xfrm>
            <a:off x="1111348" y="1448972"/>
            <a:ext cx="10255347" cy="407964"/>
          </a:xfrm>
          <a:prstGeom prst="rect">
            <a:avLst/>
          </a:prstGeom>
          <a:solidFill>
            <a:srgbClr val="FFFFFF"/>
          </a:solidFill>
          <a:ln w="15875">
            <a:solidFill>
              <a:srgbClr val="FFFFFF"/>
            </a:solidFill>
          </a:ln>
        </p:spPr>
        <p:txBody>
          <a:bodyPr lIns="45719" rIns="45719" anchor="ctr"/>
          <a:lstStyle/>
          <a:p>
            <a:pPr algn="ctr">
              <a:defRPr>
                <a:solidFill>
                  <a:srgbClr val="FFFFFF"/>
                </a:solidFill>
              </a:defRPr>
            </a:pPr>
            <a:endParaRPr/>
          </a:p>
        </p:txBody>
      </p:sp>
      <p:pic>
        <p:nvPicPr>
          <p:cNvPr id="492"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itle 1"/>
          <p:cNvSpPr txBox="1">
            <a:spLocks noGrp="1"/>
          </p:cNvSpPr>
          <p:nvPr>
            <p:ph type="title"/>
          </p:nvPr>
        </p:nvSpPr>
        <p:spPr>
          <a:prstGeom prst="rect">
            <a:avLst/>
          </a:prstGeom>
        </p:spPr>
        <p:txBody>
          <a:bodyPr/>
          <a:lstStyle>
            <a:lvl1pPr>
              <a:defRPr spc="-100">
                <a:solidFill>
                  <a:schemeClr val="accent2"/>
                </a:solidFill>
              </a:defRPr>
            </a:lvl1pPr>
          </a:lstStyle>
          <a:p>
            <a:r>
              <a:rPr lang="en-US" dirty="0" err="1"/>
              <a:t>Otras</a:t>
            </a:r>
            <a:r>
              <a:rPr lang="en-US" dirty="0"/>
              <a:t> </a:t>
            </a:r>
            <a:r>
              <a:rPr lang="en-US" dirty="0" err="1"/>
              <a:t>fuentes</a:t>
            </a:r>
            <a:r>
              <a:rPr lang="en-US" dirty="0"/>
              <a:t> de </a:t>
            </a:r>
            <a:r>
              <a:rPr lang="en-US" dirty="0" err="1"/>
              <a:t>financiamiento</a:t>
            </a:r>
            <a:endParaRPr dirty="0"/>
          </a:p>
        </p:txBody>
      </p:sp>
      <p:sp>
        <p:nvSpPr>
          <p:cNvPr id="495" name="Rectangle 1"/>
          <p:cNvSpPr txBox="1">
            <a:spLocks noGrp="1"/>
          </p:cNvSpPr>
          <p:nvPr>
            <p:ph type="body" idx="1"/>
          </p:nvPr>
        </p:nvSpPr>
        <p:spPr>
          <a:xfrm>
            <a:off x="1097279" y="1722276"/>
            <a:ext cx="10862658" cy="3970319"/>
          </a:xfrm>
          <a:prstGeom prst="rect">
            <a:avLst/>
          </a:prstGeom>
          <a:solidFill>
            <a:srgbClr val="FFFFFF"/>
          </a:solidFill>
        </p:spPr>
        <p:txBody>
          <a:bodyPr lIns="45719" tIns="45719" rIns="45719" bIns="45719" anchor="ctr">
            <a:normAutofit/>
          </a:bodyPr>
          <a:lstStyle/>
          <a:p>
            <a:pPr>
              <a:lnSpc>
                <a:spcPct val="100000"/>
              </a:lnSpc>
              <a:spcBef>
                <a:spcPts val="0"/>
              </a:spcBef>
              <a:buClrTx/>
              <a:buFontTx/>
              <a:buChar char="▪"/>
              <a:defRPr sz="1800" b="1">
                <a:solidFill>
                  <a:srgbClr val="222222"/>
                </a:solidFill>
                <a:latin typeface="Arial"/>
                <a:ea typeface="Arial"/>
                <a:cs typeface="Arial"/>
                <a:sym typeface="Arial"/>
              </a:defRPr>
            </a:pPr>
            <a:r>
              <a:rPr u="sng" dirty="0"/>
              <a:t>Hello Alice Business for All</a:t>
            </a:r>
            <a:r>
              <a:rPr lang="en-US" u="sng" dirty="0"/>
              <a:t> </a:t>
            </a:r>
            <a:r>
              <a:rPr lang="en-US" b="0" dirty="0"/>
              <a:t>- </a:t>
            </a:r>
            <a:r>
              <a:rPr lang="en-US" dirty="0" err="1"/>
              <a:t>Subvenciones</a:t>
            </a:r>
            <a:r>
              <a:rPr lang="en-US" dirty="0"/>
              <a:t> de $ 10,000 para </a:t>
            </a:r>
            <a:r>
              <a:rPr lang="en-US" dirty="0" err="1"/>
              <a:t>pequeñas</a:t>
            </a:r>
            <a:r>
              <a:rPr lang="en-US" dirty="0"/>
              <a:t> </a:t>
            </a:r>
            <a:r>
              <a:rPr lang="en-US" dirty="0" err="1"/>
              <a:t>empresas</a:t>
            </a:r>
            <a:r>
              <a:rPr lang="en-US" dirty="0"/>
              <a:t> </a:t>
            </a:r>
            <a:r>
              <a:rPr lang="en-US" dirty="0" err="1"/>
              <a:t>gravemente</a:t>
            </a:r>
            <a:r>
              <a:rPr lang="en-US" dirty="0"/>
              <a:t> </a:t>
            </a:r>
            <a:r>
              <a:rPr lang="en-US" dirty="0" err="1"/>
              <a:t>afectadas</a:t>
            </a:r>
            <a:r>
              <a:rPr lang="en-US" dirty="0"/>
              <a:t> por COVID19. </a:t>
            </a:r>
            <a:r>
              <a:rPr u="sng" dirty="0">
                <a:solidFill>
                  <a:srgbClr val="2998E3"/>
                </a:solidFill>
                <a:uFill>
                  <a:solidFill>
                    <a:srgbClr val="2998E3"/>
                  </a:solidFill>
                </a:uFill>
                <a:hlinkClick r:id="rId2"/>
              </a:rPr>
              <a:t>https://businessforall.helloalice.com/about</a:t>
            </a:r>
            <a:endParaRPr dirty="0">
              <a:solidFill>
                <a:srgbClr val="000000"/>
              </a:solidFill>
            </a:endParaRPr>
          </a:p>
          <a:p>
            <a:pPr marL="0" indent="0">
              <a:lnSpc>
                <a:spcPct val="100000"/>
              </a:lnSpc>
              <a:spcBef>
                <a:spcPts val="0"/>
              </a:spcBef>
              <a:buSzTx/>
              <a:buNone/>
              <a:defRPr sz="1800">
                <a:solidFill>
                  <a:srgbClr val="000000"/>
                </a:solidFill>
                <a:latin typeface="Arial"/>
                <a:ea typeface="Arial"/>
                <a:cs typeface="Arial"/>
                <a:sym typeface="Arial"/>
              </a:defRPr>
            </a:pPr>
            <a:endParaRPr dirty="0">
              <a:solidFill>
                <a:srgbClr val="000000"/>
              </a:solidFill>
            </a:endParaRPr>
          </a:p>
          <a:p>
            <a:pPr>
              <a:lnSpc>
                <a:spcPct val="100000"/>
              </a:lnSpc>
              <a:spcBef>
                <a:spcPts val="0"/>
              </a:spcBef>
              <a:buClrTx/>
              <a:buFontTx/>
              <a:buChar char="▪"/>
              <a:defRPr sz="1800" b="1">
                <a:solidFill>
                  <a:srgbClr val="222222"/>
                </a:solidFill>
                <a:latin typeface="Arial"/>
                <a:ea typeface="Arial"/>
                <a:cs typeface="Arial"/>
                <a:sym typeface="Arial"/>
              </a:defRPr>
            </a:pPr>
            <a:r>
              <a:rPr u="sng" dirty="0"/>
              <a:t>Shea Moisture Black Business Relief Fund </a:t>
            </a:r>
            <a:r>
              <a:rPr b="0" dirty="0"/>
              <a:t>- </a:t>
            </a:r>
            <a:r>
              <a:rPr lang="es-ES" dirty="0"/>
              <a:t>Se otorgan subsidios de $ 5,000 para negocios de propiedad negra con al menos 2 años de operaciones.</a:t>
            </a:r>
          </a:p>
          <a:p>
            <a:pPr>
              <a:lnSpc>
                <a:spcPct val="100000"/>
              </a:lnSpc>
              <a:spcBef>
                <a:spcPts val="0"/>
              </a:spcBef>
              <a:buClrTx/>
              <a:buFontTx/>
              <a:buChar char="▪"/>
              <a:defRPr sz="1800" b="1">
                <a:solidFill>
                  <a:srgbClr val="222222"/>
                </a:solidFill>
                <a:latin typeface="Arial"/>
                <a:ea typeface="Arial"/>
                <a:cs typeface="Arial"/>
                <a:sym typeface="Arial"/>
              </a:defRPr>
            </a:pPr>
            <a:r>
              <a:rPr lang="es-ES" dirty="0"/>
              <a:t>   Solicite antes del 15 de abril a las 11:59 p.m. EST.</a:t>
            </a:r>
          </a:p>
          <a:p>
            <a:pPr>
              <a:lnSpc>
                <a:spcPct val="100000"/>
              </a:lnSpc>
              <a:spcBef>
                <a:spcPts val="0"/>
              </a:spcBef>
              <a:buClrTx/>
              <a:buFontTx/>
              <a:buChar char="▪"/>
              <a:defRPr sz="1800" b="1">
                <a:solidFill>
                  <a:srgbClr val="222222"/>
                </a:solidFill>
                <a:latin typeface="Arial"/>
                <a:ea typeface="Arial"/>
                <a:cs typeface="Arial"/>
                <a:sym typeface="Arial"/>
              </a:defRPr>
            </a:pPr>
            <a:r>
              <a:rPr u="sng" dirty="0">
                <a:solidFill>
                  <a:srgbClr val="2998E3"/>
                </a:solidFill>
                <a:uFill>
                  <a:solidFill>
                    <a:srgbClr val="2998E3"/>
                  </a:solidFill>
                </a:uFill>
                <a:hlinkClick r:id="rId3"/>
              </a:rPr>
              <a:t>https://www.sheamoisturefund.com/black-business-relief-fund</a:t>
            </a:r>
            <a:br>
              <a:rPr dirty="0"/>
            </a:br>
            <a:endParaRPr b="1" dirty="0">
              <a:solidFill>
                <a:srgbClr val="000000"/>
              </a:solidFill>
            </a:endParaRPr>
          </a:p>
          <a:p>
            <a:pPr>
              <a:lnSpc>
                <a:spcPct val="100000"/>
              </a:lnSpc>
              <a:spcBef>
                <a:spcPts val="0"/>
              </a:spcBef>
              <a:buClrTx/>
              <a:buFontTx/>
              <a:buChar char="▪"/>
              <a:defRPr sz="1800" b="1">
                <a:solidFill>
                  <a:srgbClr val="222222"/>
                </a:solidFill>
                <a:latin typeface="Arial"/>
                <a:ea typeface="Arial"/>
                <a:cs typeface="Arial"/>
                <a:sym typeface="Arial"/>
              </a:defRPr>
            </a:pPr>
            <a:r>
              <a:rPr u="sng" dirty="0"/>
              <a:t>Verizon &amp; LISC Pay It Forward </a:t>
            </a:r>
            <a:r>
              <a:rPr b="0" dirty="0"/>
              <a:t>-</a:t>
            </a:r>
            <a:r>
              <a:rPr lang="en-US" b="0" dirty="0"/>
              <a:t> </a:t>
            </a:r>
            <a:r>
              <a:rPr lang="es-ES" dirty="0"/>
              <a:t>Subvenciones de hasta $ 10,000 a empresas que enfrentan presión financiera inmediata debido a COVID-19, especialmente empresarios de color, empresas propiedad de mujeres y otras empresas que no tienen acceso a capital flexible y asequible en</a:t>
            </a:r>
          </a:p>
          <a:p>
            <a:pPr>
              <a:lnSpc>
                <a:spcPct val="100000"/>
              </a:lnSpc>
              <a:spcBef>
                <a:spcPts val="0"/>
              </a:spcBef>
              <a:buClrTx/>
              <a:buFontTx/>
              <a:buChar char="▪"/>
              <a:defRPr sz="1800" b="1">
                <a:solidFill>
                  <a:srgbClr val="222222"/>
                </a:solidFill>
                <a:latin typeface="Arial"/>
                <a:ea typeface="Arial"/>
                <a:cs typeface="Arial"/>
                <a:sym typeface="Arial"/>
              </a:defRPr>
            </a:pPr>
            <a:r>
              <a:rPr lang="es-ES" dirty="0"/>
              <a:t>  comunidades históricamente desatendidas.</a:t>
            </a:r>
          </a:p>
          <a:p>
            <a:pPr>
              <a:lnSpc>
                <a:spcPct val="100000"/>
              </a:lnSpc>
              <a:spcBef>
                <a:spcPts val="0"/>
              </a:spcBef>
              <a:buClrTx/>
              <a:buFontTx/>
              <a:buChar char="▪"/>
              <a:defRPr sz="1800" b="1">
                <a:solidFill>
                  <a:srgbClr val="222222"/>
                </a:solidFill>
                <a:latin typeface="Arial"/>
                <a:ea typeface="Arial"/>
                <a:cs typeface="Arial"/>
                <a:sym typeface="Arial"/>
              </a:defRPr>
            </a:pPr>
            <a:r>
              <a:rPr lang="es-ES" dirty="0"/>
              <a:t>  La próxima ronda de solicitudes se abrirá a mediados de abril.</a:t>
            </a:r>
            <a:r>
              <a:rPr b="0" dirty="0"/>
              <a:t> </a:t>
            </a:r>
            <a:r>
              <a:rPr u="sng" dirty="0">
                <a:solidFill>
                  <a:srgbClr val="2998E3"/>
                </a:solidFill>
                <a:uFill>
                  <a:solidFill>
                    <a:srgbClr val="2998E3"/>
                  </a:solidFill>
                </a:uFill>
                <a:hlinkClick r:id="rId4"/>
              </a:rPr>
              <a:t>https://www.lisc.org/our-stories/story/verizon-and-lisc-fire-25-million-small-business-covid-19-recovery-fund</a:t>
            </a:r>
          </a:p>
        </p:txBody>
      </p:sp>
      <p:pic>
        <p:nvPicPr>
          <p:cNvPr id="498" name="Picture 6" descr="Picture 6"/>
          <p:cNvPicPr>
            <a:picLocks noChangeAspect="1"/>
          </p:cNvPicPr>
          <p:nvPr/>
        </p:nvPicPr>
        <p:blipFill>
          <a:blip r:embed="rId5"/>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itle 1"/>
          <p:cNvSpPr txBox="1">
            <a:spLocks noGrp="1"/>
          </p:cNvSpPr>
          <p:nvPr>
            <p:ph type="title"/>
          </p:nvPr>
        </p:nvSpPr>
        <p:spPr>
          <a:prstGeom prst="rect">
            <a:avLst/>
          </a:prstGeom>
        </p:spPr>
        <p:txBody>
          <a:bodyPr/>
          <a:lstStyle>
            <a:lvl1pPr>
              <a:defRPr spc="-100">
                <a:solidFill>
                  <a:schemeClr val="accent2"/>
                </a:solidFill>
              </a:defRPr>
            </a:lvl1pPr>
          </a:lstStyle>
          <a:p>
            <a:r>
              <a:rPr lang="en-US" dirty="0" err="1"/>
              <a:t>Otras</a:t>
            </a:r>
            <a:r>
              <a:rPr lang="en-US" dirty="0"/>
              <a:t> </a:t>
            </a:r>
            <a:r>
              <a:rPr lang="en-US" dirty="0" err="1"/>
              <a:t>fuentes</a:t>
            </a:r>
            <a:r>
              <a:rPr lang="en-US" dirty="0"/>
              <a:t> de </a:t>
            </a:r>
            <a:r>
              <a:rPr lang="en-US" dirty="0" err="1"/>
              <a:t>financiamiento</a:t>
            </a:r>
            <a:endParaRPr dirty="0"/>
          </a:p>
        </p:txBody>
      </p:sp>
      <p:sp>
        <p:nvSpPr>
          <p:cNvPr id="501" name="Content Placeholder 2"/>
          <p:cNvSpPr txBox="1">
            <a:spLocks noGrp="1"/>
          </p:cNvSpPr>
          <p:nvPr>
            <p:ph type="body" idx="1"/>
          </p:nvPr>
        </p:nvSpPr>
        <p:spPr>
          <a:xfrm>
            <a:off x="1097280" y="1845734"/>
            <a:ext cx="10058401" cy="4023360"/>
          </a:xfrm>
          <a:prstGeom prst="rect">
            <a:avLst/>
          </a:prstGeom>
        </p:spPr>
        <p:txBody>
          <a:bodyPr>
            <a:normAutofit/>
          </a:bodyPr>
          <a:lstStyle/>
          <a:p>
            <a:pPr>
              <a:lnSpc>
                <a:spcPct val="100000"/>
              </a:lnSpc>
              <a:spcBef>
                <a:spcPts val="0"/>
              </a:spcBef>
              <a:buClrTx/>
              <a:buFontTx/>
              <a:buChar char="▪"/>
              <a:defRPr b="1">
                <a:solidFill>
                  <a:srgbClr val="222222"/>
                </a:solidFill>
                <a:latin typeface="Arial"/>
                <a:ea typeface="Arial"/>
                <a:cs typeface="Arial"/>
                <a:sym typeface="Arial"/>
              </a:defRPr>
            </a:pPr>
            <a:r>
              <a:rPr sz="1800" u="sng" dirty="0"/>
              <a:t>Global Giving &amp; Spanx The Red Backpack Fund </a:t>
            </a:r>
            <a:r>
              <a:rPr sz="1800" b="0" dirty="0"/>
              <a:t>-</a:t>
            </a:r>
            <a:r>
              <a:rPr lang="en-US" sz="1800" b="0" dirty="0"/>
              <a:t> </a:t>
            </a:r>
            <a:r>
              <a:rPr lang="es-ES" sz="1800" dirty="0"/>
              <a:t>Subvenciones de $ 5,000 a mujeres emprendedoras.</a:t>
            </a:r>
          </a:p>
          <a:p>
            <a:pPr>
              <a:lnSpc>
                <a:spcPct val="100000"/>
              </a:lnSpc>
              <a:spcBef>
                <a:spcPts val="0"/>
              </a:spcBef>
              <a:buClrTx/>
              <a:buFontTx/>
              <a:buChar char="▪"/>
              <a:defRPr b="1">
                <a:solidFill>
                  <a:srgbClr val="222222"/>
                </a:solidFill>
                <a:latin typeface="Arial"/>
                <a:ea typeface="Arial"/>
                <a:cs typeface="Arial"/>
                <a:sym typeface="Arial"/>
              </a:defRPr>
            </a:pPr>
            <a:r>
              <a:rPr lang="es-ES" sz="1800" dirty="0"/>
              <a:t>  La próxima ronda de solicitudes se abrirá el 4 de mayo.</a:t>
            </a:r>
            <a:r>
              <a:rPr sz="1800" b="0" dirty="0"/>
              <a:t> </a:t>
            </a:r>
            <a:r>
              <a:rPr sz="1800" u="sng" dirty="0">
                <a:solidFill>
                  <a:srgbClr val="2998E3"/>
                </a:solidFill>
                <a:uFill>
                  <a:solidFill>
                    <a:srgbClr val="2998E3"/>
                  </a:solidFill>
                </a:uFill>
                <a:hlinkClick r:id="rId2"/>
              </a:rPr>
              <a:t>https://www.globalgiving.org/redbackpackfund/</a:t>
            </a:r>
            <a:br>
              <a:rPr sz="1800" dirty="0"/>
            </a:br>
            <a:endParaRPr sz="1800" b="1" dirty="0">
              <a:solidFill>
                <a:srgbClr val="000000"/>
              </a:solidFill>
              <a:latin typeface="+mn-lt"/>
              <a:ea typeface="+mn-ea"/>
              <a:cs typeface="+mn-cs"/>
              <a:sym typeface="Helvetica"/>
            </a:endParaRPr>
          </a:p>
          <a:p>
            <a:pPr>
              <a:lnSpc>
                <a:spcPct val="100000"/>
              </a:lnSpc>
              <a:spcBef>
                <a:spcPts val="0"/>
              </a:spcBef>
              <a:buClrTx/>
              <a:buFontTx/>
              <a:buChar char="▪"/>
              <a:defRPr b="1">
                <a:solidFill>
                  <a:srgbClr val="222222"/>
                </a:solidFill>
                <a:latin typeface="Arial"/>
                <a:ea typeface="Arial"/>
                <a:cs typeface="Arial"/>
                <a:sym typeface="Arial"/>
              </a:defRPr>
            </a:pPr>
            <a:r>
              <a:rPr sz="1800" u="sng" dirty="0"/>
              <a:t>GoFundMe.org Small Business Relief Fund </a:t>
            </a:r>
            <a:r>
              <a:rPr sz="1800" b="0" dirty="0"/>
              <a:t>-</a:t>
            </a:r>
            <a:r>
              <a:rPr lang="es-ES" sz="1800" dirty="0"/>
              <a:t> Inicie una página </a:t>
            </a:r>
            <a:r>
              <a:rPr lang="es-ES" sz="1800" dirty="0" err="1"/>
              <a:t>GoFundMe</a:t>
            </a:r>
            <a:r>
              <a:rPr lang="es-ES" sz="1800" dirty="0"/>
              <a:t> para su pequeña empresa que recaude al menos $ 500 y </a:t>
            </a:r>
            <a:r>
              <a:rPr lang="es-ES" sz="1800" dirty="0" err="1"/>
              <a:t>GoFundMe</a:t>
            </a:r>
            <a:r>
              <a:rPr lang="es-ES" sz="1800" dirty="0"/>
              <a:t> contribuirá con una subvención equivalente de $ 500</a:t>
            </a:r>
            <a:r>
              <a:rPr sz="1800" b="0" dirty="0"/>
              <a:t>.</a:t>
            </a:r>
          </a:p>
          <a:p>
            <a:pPr marL="0" indent="0">
              <a:lnSpc>
                <a:spcPct val="100000"/>
              </a:lnSpc>
              <a:spcBef>
                <a:spcPts val="0"/>
              </a:spcBef>
              <a:buSzTx/>
              <a:buNone/>
              <a:defRPr>
                <a:solidFill>
                  <a:srgbClr val="1155CC"/>
                </a:solidFill>
                <a:latin typeface="Arial"/>
                <a:ea typeface="Arial"/>
                <a:cs typeface="Arial"/>
                <a:sym typeface="Arial"/>
              </a:defRPr>
            </a:pPr>
            <a:r>
              <a:rPr sz="1800" u="sng" dirty="0">
                <a:solidFill>
                  <a:srgbClr val="2998E3"/>
                </a:solidFill>
                <a:uFill>
                  <a:solidFill>
                    <a:srgbClr val="2998E3"/>
                  </a:solidFill>
                </a:uFill>
                <a:hlinkClick r:id="rId3"/>
              </a:rPr>
              <a:t>https://www.gofundme.com/f/smallbusinessrelieffund</a:t>
            </a:r>
            <a:br>
              <a:rPr sz="1800" dirty="0"/>
            </a:br>
            <a:endParaRPr sz="1800" b="1" dirty="0">
              <a:solidFill>
                <a:srgbClr val="000000"/>
              </a:solidFill>
              <a:latin typeface="+mn-lt"/>
              <a:ea typeface="+mn-ea"/>
              <a:cs typeface="+mn-cs"/>
              <a:sym typeface="Helvetica"/>
            </a:endParaRPr>
          </a:p>
          <a:p>
            <a:pPr>
              <a:lnSpc>
                <a:spcPct val="100000"/>
              </a:lnSpc>
              <a:spcBef>
                <a:spcPts val="0"/>
              </a:spcBef>
              <a:buClrTx/>
              <a:buFontTx/>
              <a:buChar char="▪"/>
              <a:defRPr b="1">
                <a:solidFill>
                  <a:srgbClr val="222222"/>
                </a:solidFill>
                <a:latin typeface="Arial"/>
                <a:ea typeface="Arial"/>
                <a:cs typeface="Arial"/>
                <a:sym typeface="Arial"/>
              </a:defRPr>
            </a:pPr>
            <a:r>
              <a:rPr sz="1800" u="sng" dirty="0"/>
              <a:t>Reclamation Ventures Wellbeing Relief Fund </a:t>
            </a:r>
            <a:r>
              <a:rPr sz="1800" b="0" dirty="0"/>
              <a:t>-</a:t>
            </a:r>
            <a:r>
              <a:rPr lang="en-US" sz="1800" dirty="0"/>
              <a:t> </a:t>
            </a:r>
            <a:r>
              <a:rPr lang="en-US" sz="1800" dirty="0" err="1"/>
              <a:t>Subvenciones</a:t>
            </a:r>
            <a:r>
              <a:rPr lang="en-US" sz="1800" dirty="0"/>
              <a:t> de hasta $ 2,500 para </a:t>
            </a:r>
            <a:r>
              <a:rPr lang="en-US" sz="1800" dirty="0" err="1"/>
              <a:t>espacios</a:t>
            </a:r>
            <a:r>
              <a:rPr lang="en-US" sz="1800" dirty="0"/>
              <a:t> de </a:t>
            </a:r>
            <a:r>
              <a:rPr lang="en-US" sz="1800" dirty="0" err="1"/>
              <a:t>bienestar</a:t>
            </a:r>
            <a:r>
              <a:rPr lang="en-US" sz="1800" dirty="0"/>
              <a:t> que </a:t>
            </a:r>
            <a:r>
              <a:rPr lang="en-US" sz="1800" dirty="0" err="1"/>
              <a:t>representan</a:t>
            </a:r>
            <a:r>
              <a:rPr lang="en-US" sz="1800" dirty="0"/>
              <a:t> </a:t>
            </a:r>
            <a:r>
              <a:rPr lang="en-US" sz="1800" dirty="0" err="1"/>
              <a:t>comunidades</a:t>
            </a:r>
            <a:r>
              <a:rPr lang="en-US" sz="1800" dirty="0"/>
              <a:t> </a:t>
            </a:r>
            <a:r>
              <a:rPr lang="en-US" sz="1800" dirty="0" err="1"/>
              <a:t>subrepresentadas</a:t>
            </a:r>
            <a:r>
              <a:rPr lang="en-US" sz="1800" dirty="0"/>
              <a:t>.</a:t>
            </a:r>
            <a:endParaRPr sz="1800" b="0" dirty="0"/>
          </a:p>
          <a:p>
            <a:pPr marL="0" indent="0">
              <a:lnSpc>
                <a:spcPct val="100000"/>
              </a:lnSpc>
              <a:spcBef>
                <a:spcPts val="0"/>
              </a:spcBef>
              <a:buSzTx/>
              <a:buNone/>
              <a:defRPr>
                <a:solidFill>
                  <a:srgbClr val="1155CC"/>
                </a:solidFill>
                <a:latin typeface="Arial"/>
                <a:ea typeface="Arial"/>
                <a:cs typeface="Arial"/>
                <a:sym typeface="Arial"/>
              </a:defRPr>
            </a:pPr>
            <a:r>
              <a:rPr sz="1800" u="sng" dirty="0">
                <a:solidFill>
                  <a:srgbClr val="2998E3"/>
                </a:solidFill>
                <a:uFill>
                  <a:solidFill>
                    <a:srgbClr val="2998E3"/>
                  </a:solidFill>
                </a:uFill>
                <a:hlinkClick r:id="rId4"/>
              </a:rPr>
              <a:t>https://www.reclamationventures.co/apply/relief-fund</a:t>
            </a:r>
          </a:p>
        </p:txBody>
      </p:sp>
      <p:pic>
        <p:nvPicPr>
          <p:cNvPr id="504" name="Picture 5" descr="Picture 5"/>
          <p:cNvPicPr>
            <a:picLocks noChangeAspect="1"/>
          </p:cNvPicPr>
          <p:nvPr/>
        </p:nvPicPr>
        <p:blipFill>
          <a:blip r:embed="rId5"/>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itle 1"/>
          <p:cNvSpPr txBox="1">
            <a:spLocks noGrp="1"/>
          </p:cNvSpPr>
          <p:nvPr>
            <p:ph type="title"/>
          </p:nvPr>
        </p:nvSpPr>
        <p:spPr>
          <a:prstGeom prst="rect">
            <a:avLst/>
          </a:prstGeom>
        </p:spPr>
        <p:txBody>
          <a:bodyPr/>
          <a:lstStyle>
            <a:lvl1pPr>
              <a:defRPr spc="-100">
                <a:solidFill>
                  <a:schemeClr val="accent2"/>
                </a:solidFill>
              </a:defRPr>
            </a:lvl1pPr>
          </a:lstStyle>
          <a:p>
            <a:r>
              <a:rPr lang="en-US" dirty="0" err="1"/>
              <a:t>Recursos</a:t>
            </a:r>
            <a:r>
              <a:rPr lang="en-US" dirty="0"/>
              <a:t> </a:t>
            </a:r>
            <a:r>
              <a:rPr lang="en-US" dirty="0" err="1"/>
              <a:t>adicionales</a:t>
            </a:r>
            <a:endParaRPr dirty="0"/>
          </a:p>
        </p:txBody>
      </p:sp>
      <p:sp>
        <p:nvSpPr>
          <p:cNvPr id="507" name="Content Placeholder 2"/>
          <p:cNvSpPr txBox="1">
            <a:spLocks noGrp="1"/>
          </p:cNvSpPr>
          <p:nvPr>
            <p:ph type="body" idx="1"/>
          </p:nvPr>
        </p:nvSpPr>
        <p:spPr>
          <a:xfrm>
            <a:off x="1097280" y="1845734"/>
            <a:ext cx="10058401" cy="4023360"/>
          </a:xfrm>
          <a:prstGeom prst="rect">
            <a:avLst/>
          </a:prstGeom>
        </p:spPr>
        <p:txBody>
          <a:bodyPr/>
          <a:lstStyle/>
          <a:p>
            <a:pPr>
              <a:buFontTx/>
              <a:buChar char="▪"/>
              <a:defRPr b="1">
                <a:latin typeface="+mn-lt"/>
                <a:ea typeface="+mn-ea"/>
                <a:cs typeface="+mn-cs"/>
                <a:sym typeface="Helvetica"/>
              </a:defRPr>
            </a:pPr>
            <a:r>
              <a:rPr dirty="0"/>
              <a:t>BOC Capital  </a:t>
            </a:r>
          </a:p>
          <a:p>
            <a:r>
              <a:rPr dirty="0" err="1"/>
              <a:t>Contact</a:t>
            </a:r>
            <a:r>
              <a:rPr lang="en-US" dirty="0" err="1"/>
              <a:t>e</a:t>
            </a:r>
            <a:r>
              <a:rPr dirty="0"/>
              <a:t> </a:t>
            </a:r>
            <a:r>
              <a:rPr lang="en-US" dirty="0"/>
              <a:t>Gerardo Rodriguez</a:t>
            </a:r>
            <a:endParaRPr dirty="0"/>
          </a:p>
          <a:p>
            <a:r>
              <a:rPr lang="en-US" dirty="0"/>
              <a:t>grodriguez</a:t>
            </a:r>
            <a:r>
              <a:rPr dirty="0"/>
              <a:t>@bocnet.org</a:t>
            </a:r>
          </a:p>
          <a:p>
            <a:pPr marL="0" indent="0">
              <a:buSzTx/>
              <a:buNone/>
            </a:pPr>
            <a:endParaRPr dirty="0"/>
          </a:p>
          <a:p>
            <a:pPr>
              <a:buFontTx/>
              <a:buChar char="▪"/>
              <a:defRPr b="1">
                <a:latin typeface="+mn-lt"/>
                <a:ea typeface="+mn-ea"/>
                <a:cs typeface="+mn-cs"/>
                <a:sym typeface="Helvetica"/>
              </a:defRPr>
            </a:pPr>
            <a:r>
              <a:rPr dirty="0"/>
              <a:t>New York Small Business Development Center </a:t>
            </a:r>
          </a:p>
          <a:p>
            <a:r>
              <a:rPr u="sng" dirty="0">
                <a:solidFill>
                  <a:srgbClr val="2998E3"/>
                </a:solidFill>
                <a:uFill>
                  <a:solidFill>
                    <a:srgbClr val="2998E3"/>
                  </a:solidFill>
                </a:uFill>
                <a:hlinkClick r:id="rId2"/>
              </a:rPr>
              <a:t>http://nysbdc.org/?gclid=EAIaIQobChMI2LO95</a:t>
            </a:r>
          </a:p>
          <a:p>
            <a:r>
              <a:rPr u="sng" dirty="0">
                <a:solidFill>
                  <a:srgbClr val="2998E3"/>
                </a:solidFill>
                <a:uFill>
                  <a:solidFill>
                    <a:srgbClr val="2998E3"/>
                  </a:solidFill>
                </a:uFill>
                <a:hlinkClick r:id="rId2"/>
              </a:rPr>
              <a:t>Yzo6AIVCYzICh3dIgM4EAAYASAAEgJYRfD_BwE</a:t>
            </a:r>
          </a:p>
        </p:txBody>
      </p:sp>
      <p:pic>
        <p:nvPicPr>
          <p:cNvPr id="508" name="Picture 3" descr="Picture 3"/>
          <p:cNvPicPr>
            <a:picLocks noChangeAspect="1"/>
          </p:cNvPicPr>
          <p:nvPr/>
        </p:nvPicPr>
        <p:blipFill>
          <a:blip r:embed="rId3"/>
          <a:stretch>
            <a:fillRect/>
          </a:stretch>
        </p:blipFill>
        <p:spPr>
          <a:xfrm>
            <a:off x="6667345" y="2101288"/>
            <a:ext cx="3171438" cy="1028956"/>
          </a:xfrm>
          <a:prstGeom prst="rect">
            <a:avLst/>
          </a:prstGeom>
          <a:ln w="12700">
            <a:miter lim="400000"/>
          </a:ln>
        </p:spPr>
      </p:pic>
      <p:pic>
        <p:nvPicPr>
          <p:cNvPr id="509" name="Picture 4" descr="Picture 4"/>
          <p:cNvPicPr>
            <a:picLocks noChangeAspect="1"/>
          </p:cNvPicPr>
          <p:nvPr/>
        </p:nvPicPr>
        <p:blipFill>
          <a:blip r:embed="rId4"/>
          <a:stretch>
            <a:fillRect/>
          </a:stretch>
        </p:blipFill>
        <p:spPr>
          <a:xfrm>
            <a:off x="7109764" y="3698909"/>
            <a:ext cx="2657847" cy="1552793"/>
          </a:xfrm>
          <a:prstGeom prst="rect">
            <a:avLst/>
          </a:prstGeom>
          <a:ln w="12700">
            <a:miter lim="400000"/>
          </a:ln>
        </p:spPr>
      </p:pic>
      <p:pic>
        <p:nvPicPr>
          <p:cNvPr id="512" name="Picture 7" descr="Picture 7"/>
          <p:cNvPicPr>
            <a:picLocks noChangeAspect="1"/>
          </p:cNvPicPr>
          <p:nvPr/>
        </p:nvPicPr>
        <p:blipFill>
          <a:blip r:embed="rId3"/>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prstGeom prst="rect">
            <a:avLst/>
          </a:prstGeom>
        </p:spPr>
        <p:txBody>
          <a:bodyPr/>
          <a:lstStyle>
            <a:lvl1pPr>
              <a:defRPr spc="-100">
                <a:solidFill>
                  <a:schemeClr val="accent2"/>
                </a:solidFill>
              </a:defRPr>
            </a:lvl1pPr>
          </a:lstStyle>
          <a:p>
            <a:r>
              <a:rPr lang="en-US" dirty="0" err="1"/>
              <a:t>Préstamo</a:t>
            </a:r>
            <a:r>
              <a:rPr lang="en-US" dirty="0"/>
              <a:t> </a:t>
            </a:r>
            <a:r>
              <a:rPr lang="en-US" dirty="0" err="1"/>
              <a:t>económico</a:t>
            </a:r>
            <a:r>
              <a:rPr lang="en-US" dirty="0"/>
              <a:t> por </a:t>
            </a:r>
            <a:r>
              <a:rPr lang="en-US" dirty="0" err="1"/>
              <a:t>desastre</a:t>
            </a:r>
            <a:r>
              <a:rPr dirty="0"/>
              <a:t>(EIDL)</a:t>
            </a:r>
          </a:p>
        </p:txBody>
      </p:sp>
      <p:sp>
        <p:nvSpPr>
          <p:cNvPr id="166" name="Content Placeholder 2"/>
          <p:cNvSpPr txBox="1">
            <a:spLocks noGrp="1"/>
          </p:cNvSpPr>
          <p:nvPr>
            <p:ph type="body" idx="1"/>
          </p:nvPr>
        </p:nvSpPr>
        <p:spPr>
          <a:xfrm>
            <a:off x="1338143" y="1940336"/>
            <a:ext cx="10058401" cy="4023361"/>
          </a:xfrm>
          <a:prstGeom prst="rect">
            <a:avLst/>
          </a:prstGeom>
        </p:spPr>
        <p:txBody>
          <a:bodyPr/>
          <a:lstStyle/>
          <a:p>
            <a:pPr>
              <a:defRPr b="1">
                <a:solidFill>
                  <a:srgbClr val="E09878"/>
                </a:solidFill>
                <a:latin typeface="+mn-lt"/>
                <a:ea typeface="+mn-ea"/>
                <a:cs typeface="+mn-cs"/>
                <a:sym typeface="Helvetica"/>
              </a:defRPr>
            </a:pPr>
            <a:r>
              <a:rPr lang="en-US" sz="2400" dirty="0">
                <a:solidFill>
                  <a:schemeClr val="accent2"/>
                </a:solidFill>
              </a:rPr>
              <a:t>Que </a:t>
            </a:r>
            <a:r>
              <a:rPr lang="en-US" sz="2400" dirty="0" err="1">
                <a:solidFill>
                  <a:schemeClr val="accent2"/>
                </a:solidFill>
              </a:rPr>
              <a:t>tienes</a:t>
            </a:r>
            <a:r>
              <a:rPr lang="en-US" sz="2400" dirty="0">
                <a:solidFill>
                  <a:schemeClr val="accent2"/>
                </a:solidFill>
              </a:rPr>
              <a:t> que saber</a:t>
            </a:r>
            <a:r>
              <a:rPr sz="2400" dirty="0">
                <a:solidFill>
                  <a:schemeClr val="accent2"/>
                </a:solidFill>
              </a:rPr>
              <a:t>?</a:t>
            </a:r>
            <a:endParaRPr lang="en-US" sz="2400" dirty="0">
              <a:solidFill>
                <a:schemeClr val="accent2"/>
              </a:solidFill>
            </a:endParaRPr>
          </a:p>
          <a:p>
            <a:pPr marL="0" indent="0" fontAlgn="t">
              <a:buNone/>
            </a:pPr>
            <a:r>
              <a:rPr lang="es-ES" dirty="0"/>
              <a:t>La Administración de Pequeñas Empresas ofrece préstamos federales por desastre a bajo interés para capital de trabajo a pequeñas empresas que sufren daños económicos sustanciales como resultado de la pandemia de COVID-19.</a:t>
            </a:r>
          </a:p>
          <a:p>
            <a:pPr marL="0" indent="0" fontAlgn="t">
              <a:buNone/>
            </a:pPr>
            <a:br>
              <a:rPr lang="es-ES" dirty="0"/>
            </a:br>
            <a:r>
              <a:rPr lang="es-ES" dirty="0"/>
              <a:t>Estos préstamos son préstamos directos de la SBA y usted los solicita en el sitio web de la SBA. No tienes que ir a un banco.</a:t>
            </a:r>
          </a:p>
          <a:p>
            <a:pPr marL="0" indent="0" fontAlgn="t">
              <a:buNone/>
            </a:pPr>
            <a:br>
              <a:rPr lang="es-ES" dirty="0"/>
            </a:br>
            <a:r>
              <a:rPr lang="es-ES" dirty="0"/>
              <a:t>Los fondos se pueden usar para pagar deudas fijas, nóminas, cuentas por pagar y otras facturas que no se pueden pagar debido al impacto del desastre.</a:t>
            </a:r>
          </a:p>
          <a:p>
            <a:pPr>
              <a:defRPr b="1">
                <a:solidFill>
                  <a:srgbClr val="E09878"/>
                </a:solidFill>
                <a:latin typeface="+mn-lt"/>
                <a:ea typeface="+mn-ea"/>
                <a:cs typeface="+mn-cs"/>
                <a:sym typeface="Helvetica"/>
              </a:defRPr>
            </a:pPr>
            <a:endParaRPr sz="2400" dirty="0">
              <a:solidFill>
                <a:schemeClr val="accent2"/>
              </a:solidFill>
            </a:endParaRPr>
          </a:p>
        </p:txBody>
      </p:sp>
      <p:sp>
        <p:nvSpPr>
          <p:cNvPr id="167" name="Rectangle 3"/>
          <p:cNvSpPr/>
          <p:nvPr/>
        </p:nvSpPr>
        <p:spPr>
          <a:xfrm>
            <a:off x="128015" y="1582509"/>
            <a:ext cx="969265" cy="898537"/>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168" name="Rectangle 4"/>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2</a:t>
            </a:r>
          </a:p>
        </p:txBody>
      </p:sp>
      <p:pic>
        <p:nvPicPr>
          <p:cNvPr id="171" name="Picture 7" descr="Picture 7"/>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1"/>
          <p:cNvSpPr txBox="1">
            <a:spLocks noGrp="1"/>
          </p:cNvSpPr>
          <p:nvPr>
            <p:ph type="title"/>
          </p:nvPr>
        </p:nvSpPr>
        <p:spPr>
          <a:prstGeom prst="rect">
            <a:avLst/>
          </a:prstGeom>
        </p:spPr>
        <p:txBody>
          <a:bodyPr/>
          <a:lstStyle>
            <a:lvl1pPr>
              <a:defRPr spc="-100">
                <a:solidFill>
                  <a:schemeClr val="accent2"/>
                </a:solidFill>
              </a:defRPr>
            </a:lvl1pPr>
          </a:lstStyle>
          <a:p>
            <a:r>
              <a:rPr lang="en-US" dirty="0" err="1"/>
              <a:t>Prestamo</a:t>
            </a:r>
            <a:r>
              <a:rPr lang="en-US" dirty="0"/>
              <a:t> </a:t>
            </a:r>
            <a:r>
              <a:rPr lang="en-US" dirty="0" err="1"/>
              <a:t>economico</a:t>
            </a:r>
            <a:r>
              <a:rPr lang="en-US" dirty="0"/>
              <a:t> pot </a:t>
            </a:r>
            <a:r>
              <a:rPr lang="en-US" dirty="0" err="1"/>
              <a:t>desastre</a:t>
            </a:r>
            <a:r>
              <a:rPr dirty="0"/>
              <a:t>(EIDL)</a:t>
            </a:r>
          </a:p>
        </p:txBody>
      </p:sp>
      <p:sp>
        <p:nvSpPr>
          <p:cNvPr id="174" name="Content Placeholder 2"/>
          <p:cNvSpPr txBox="1">
            <a:spLocks noGrp="1"/>
          </p:cNvSpPr>
          <p:nvPr>
            <p:ph type="body" idx="1"/>
          </p:nvPr>
        </p:nvSpPr>
        <p:spPr>
          <a:xfrm>
            <a:off x="1280160" y="2031776"/>
            <a:ext cx="10058401" cy="3755961"/>
          </a:xfrm>
          <a:prstGeom prst="rect">
            <a:avLst/>
          </a:prstGeom>
        </p:spPr>
        <p:txBody>
          <a:bodyPr>
            <a:normAutofit/>
          </a:bodyPr>
          <a:lstStyle/>
          <a:p>
            <a:pPr marL="0" indent="0">
              <a:lnSpc>
                <a:spcPct val="81000"/>
              </a:lnSpc>
              <a:buSzTx/>
              <a:buNone/>
              <a:defRPr sz="2800" b="1">
                <a:solidFill>
                  <a:srgbClr val="E09878"/>
                </a:solidFill>
                <a:latin typeface="+mn-lt"/>
                <a:ea typeface="+mn-ea"/>
                <a:cs typeface="+mn-cs"/>
                <a:sym typeface="Helvetica"/>
              </a:defRPr>
            </a:pPr>
            <a:r>
              <a:rPr lang="en-US" dirty="0"/>
              <a:t>Que </a:t>
            </a:r>
            <a:r>
              <a:rPr lang="en-US" dirty="0" err="1"/>
              <a:t>necesitas</a:t>
            </a:r>
            <a:r>
              <a:rPr lang="en-US" dirty="0"/>
              <a:t> saber?</a:t>
            </a:r>
            <a:endParaRPr lang="en-US" sz="3200" dirty="0">
              <a:solidFill>
                <a:schemeClr val="accent2"/>
              </a:solidFill>
            </a:endParaRPr>
          </a:p>
          <a:p>
            <a:pPr>
              <a:lnSpc>
                <a:spcPct val="81000"/>
              </a:lnSpc>
              <a:buFontTx/>
              <a:buChar char="▪"/>
            </a:pPr>
            <a:r>
              <a:rPr lang="es-ES" dirty="0"/>
              <a:t>3.75% de tasa de interés fija para pequeñas empresas y 2.75% para organizaciones sin fines de lucro.</a:t>
            </a:r>
          </a:p>
          <a:p>
            <a:pPr>
              <a:lnSpc>
                <a:spcPct val="81000"/>
              </a:lnSpc>
              <a:buFontTx/>
              <a:buChar char="▪"/>
            </a:pPr>
            <a:r>
              <a:rPr lang="es-ES" dirty="0"/>
              <a:t>  Hasta $ 2 millones en términos de hasta un máximo de 30 años. Los términos se determinan caso por caso y son a largo plazo para que los pagos sean asequibles.</a:t>
            </a:r>
          </a:p>
          <a:p>
            <a:pPr>
              <a:lnSpc>
                <a:spcPct val="81000"/>
              </a:lnSpc>
              <a:buFontTx/>
              <a:buChar char="▪"/>
            </a:pPr>
            <a:r>
              <a:rPr lang="es-ES" dirty="0"/>
              <a:t>  No hay penalidad de pago anticipado.</a:t>
            </a:r>
          </a:p>
          <a:p>
            <a:pPr>
              <a:lnSpc>
                <a:spcPct val="81000"/>
              </a:lnSpc>
              <a:buFontTx/>
              <a:buChar char="▪"/>
            </a:pPr>
            <a:r>
              <a:rPr lang="es-ES" dirty="0"/>
              <a:t>  Pagos diferidos durante los primeros 12 meses. Sin embargo, el interés comienza a acumularse cuando se desembolsa el efectivo.</a:t>
            </a:r>
          </a:p>
          <a:p>
            <a:pPr>
              <a:lnSpc>
                <a:spcPct val="81000"/>
              </a:lnSpc>
              <a:buFontTx/>
              <a:buChar char="▪"/>
            </a:pPr>
            <a:r>
              <a:rPr lang="es-ES" dirty="0"/>
              <a:t>  Sin garantía por $ 25k o menos.</a:t>
            </a:r>
          </a:p>
          <a:p>
            <a:pPr>
              <a:lnSpc>
                <a:spcPct val="81000"/>
              </a:lnSpc>
              <a:buFontTx/>
              <a:buChar char="▪"/>
            </a:pPr>
            <a:r>
              <a:rPr lang="es-ES" dirty="0"/>
              <a:t>  Puede tener costos de cierre, pero no se aplica ningún otro cargo.</a:t>
            </a:r>
            <a:endParaRPr lang="en-US" dirty="0"/>
          </a:p>
        </p:txBody>
      </p:sp>
      <p:sp>
        <p:nvSpPr>
          <p:cNvPr id="175" name="Rectangle 7"/>
          <p:cNvSpPr/>
          <p:nvPr/>
        </p:nvSpPr>
        <p:spPr>
          <a:xfrm>
            <a:off x="128015" y="1582509"/>
            <a:ext cx="969265" cy="898537"/>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176" name="Rectangle 8"/>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2</a:t>
            </a:r>
          </a:p>
        </p:txBody>
      </p:sp>
      <p:pic>
        <p:nvPicPr>
          <p:cNvPr id="179" name="Picture 9" descr="Picture 9"/>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1097280" y="907089"/>
            <a:ext cx="10058401" cy="1450758"/>
          </a:xfrm>
          <a:prstGeom prst="rect">
            <a:avLst/>
          </a:prstGeom>
        </p:spPr>
        <p:txBody>
          <a:bodyPr>
            <a:normAutofit/>
          </a:bodyPr>
          <a:lstStyle/>
          <a:p>
            <a:pPr>
              <a:defRPr spc="-100">
                <a:solidFill>
                  <a:schemeClr val="accent2"/>
                </a:solidFill>
              </a:defRPr>
            </a:pPr>
            <a:r>
              <a:rPr lang="en-US" dirty="0"/>
              <a:t>Hasta $ 10,000 EIDL </a:t>
            </a:r>
            <a:r>
              <a:rPr lang="en-US" dirty="0" err="1"/>
              <a:t>Anticipo</a:t>
            </a:r>
            <a:r>
              <a:rPr lang="en-US" dirty="0"/>
              <a:t> de </a:t>
            </a:r>
            <a:r>
              <a:rPr lang="en-US" dirty="0" err="1"/>
              <a:t>prestamo</a:t>
            </a:r>
            <a:br>
              <a:rPr dirty="0"/>
            </a:br>
            <a:endParaRPr dirty="0"/>
          </a:p>
        </p:txBody>
      </p:sp>
      <p:sp>
        <p:nvSpPr>
          <p:cNvPr id="182" name="Content Placeholder 2"/>
          <p:cNvSpPr txBox="1">
            <a:spLocks noGrp="1"/>
          </p:cNvSpPr>
          <p:nvPr>
            <p:ph type="body" idx="1"/>
          </p:nvPr>
        </p:nvSpPr>
        <p:spPr>
          <a:xfrm>
            <a:off x="1097280" y="1845734"/>
            <a:ext cx="10058401" cy="4023360"/>
          </a:xfrm>
          <a:prstGeom prst="rect">
            <a:avLst/>
          </a:prstGeom>
        </p:spPr>
        <p:txBody>
          <a:bodyPr>
            <a:normAutofit/>
          </a:bodyPr>
          <a:lstStyle/>
          <a:p>
            <a:pPr marL="0" indent="0">
              <a:lnSpc>
                <a:spcPct val="72000"/>
              </a:lnSpc>
              <a:buSzTx/>
              <a:buNone/>
              <a:defRPr sz="2500" b="1">
                <a:solidFill>
                  <a:srgbClr val="E09878"/>
                </a:solidFill>
                <a:latin typeface="+mn-lt"/>
                <a:ea typeface="+mn-ea"/>
                <a:cs typeface="+mn-cs"/>
                <a:sym typeface="Helvetica"/>
              </a:defRPr>
            </a:pPr>
            <a:r>
              <a:rPr lang="en-US" sz="3300" dirty="0">
                <a:solidFill>
                  <a:schemeClr val="accent2"/>
                </a:solidFill>
              </a:rPr>
              <a:t>Que es lo que </a:t>
            </a:r>
            <a:r>
              <a:rPr lang="en-US" sz="3300" dirty="0" err="1">
                <a:solidFill>
                  <a:schemeClr val="accent2"/>
                </a:solidFill>
              </a:rPr>
              <a:t>tengo</a:t>
            </a:r>
            <a:r>
              <a:rPr lang="en-US" sz="3300" dirty="0">
                <a:solidFill>
                  <a:schemeClr val="accent2"/>
                </a:solidFill>
              </a:rPr>
              <a:t> que saber</a:t>
            </a:r>
            <a:r>
              <a:rPr sz="3300" dirty="0">
                <a:solidFill>
                  <a:schemeClr val="accent2"/>
                </a:solidFill>
              </a:rPr>
              <a:t>?</a:t>
            </a:r>
            <a:endParaRPr lang="en-US" sz="3300" dirty="0">
              <a:solidFill>
                <a:schemeClr val="accent2"/>
              </a:solidFill>
            </a:endParaRPr>
          </a:p>
          <a:p>
            <a:pPr marL="0" indent="0">
              <a:lnSpc>
                <a:spcPct val="72000"/>
              </a:lnSpc>
              <a:buSzTx/>
              <a:buNone/>
              <a:defRPr sz="1800"/>
            </a:pPr>
            <a:r>
              <a:rPr lang="es-ES" dirty="0"/>
              <a:t>$ 1,000 de anticipo por empleado,</a:t>
            </a:r>
          </a:p>
          <a:p>
            <a:pPr marL="0" indent="0">
              <a:lnSpc>
                <a:spcPct val="72000"/>
              </a:lnSpc>
              <a:buSzTx/>
              <a:buNone/>
              <a:defRPr sz="1800"/>
            </a:pPr>
            <a:r>
              <a:rPr lang="es-ES" dirty="0"/>
              <a:t>Que se puede otorgar dentro de los tres días de una solicitud exitosa.</a:t>
            </a:r>
          </a:p>
          <a:p>
            <a:pPr marL="0" indent="0">
              <a:lnSpc>
                <a:spcPct val="72000"/>
              </a:lnSpc>
              <a:buSzTx/>
              <a:buNone/>
              <a:defRPr sz="1800"/>
            </a:pPr>
            <a:r>
              <a:rPr lang="es-ES" dirty="0"/>
              <a:t>El anticipo de préstamo EIDL no tiene que pagarse.</a:t>
            </a:r>
          </a:p>
          <a:p>
            <a:pPr marL="0" indent="0">
              <a:lnSpc>
                <a:spcPct val="72000"/>
              </a:lnSpc>
              <a:buSzTx/>
              <a:buNone/>
              <a:defRPr sz="1800"/>
            </a:pPr>
            <a:r>
              <a:rPr lang="es-ES" dirty="0"/>
              <a:t>Se puede usar para:</a:t>
            </a:r>
          </a:p>
          <a:p>
            <a:pPr marL="0" indent="0">
              <a:lnSpc>
                <a:spcPct val="72000"/>
              </a:lnSpc>
              <a:buSzTx/>
              <a:buNone/>
              <a:defRPr sz="1800"/>
            </a:pPr>
            <a:r>
              <a:rPr lang="es-ES" dirty="0"/>
              <a:t>    -Vacaciones pagadas;</a:t>
            </a:r>
          </a:p>
          <a:p>
            <a:pPr marL="0" indent="0">
              <a:lnSpc>
                <a:spcPct val="72000"/>
              </a:lnSpc>
              <a:buSzTx/>
              <a:buNone/>
              <a:defRPr sz="1800"/>
            </a:pPr>
            <a:r>
              <a:rPr lang="es-ES" dirty="0"/>
              <a:t>    -Mantener la nómina;</a:t>
            </a:r>
          </a:p>
          <a:p>
            <a:pPr marL="0" indent="0">
              <a:lnSpc>
                <a:spcPct val="72000"/>
              </a:lnSpc>
              <a:buSzTx/>
              <a:buNone/>
              <a:defRPr sz="1800"/>
            </a:pPr>
            <a:r>
              <a:rPr lang="es-ES" dirty="0"/>
              <a:t>    -Incremento en los costos debido a interrupciones en la cadena de suministro;</a:t>
            </a:r>
          </a:p>
          <a:p>
            <a:pPr marL="0" indent="0">
              <a:lnSpc>
                <a:spcPct val="72000"/>
              </a:lnSpc>
              <a:buSzTx/>
              <a:buNone/>
              <a:defRPr sz="1800"/>
            </a:pPr>
            <a:r>
              <a:rPr lang="es-ES" dirty="0"/>
              <a:t>    -Pagos de hipoteca o arrendamiento;</a:t>
            </a:r>
          </a:p>
          <a:p>
            <a:pPr marL="0" indent="0">
              <a:lnSpc>
                <a:spcPct val="72000"/>
              </a:lnSpc>
              <a:buSzTx/>
              <a:buNone/>
              <a:defRPr sz="1800"/>
            </a:pPr>
            <a:r>
              <a:rPr lang="es-ES" dirty="0"/>
              <a:t>    -Repago de obligaciones que no se pueden cumplir debido a pérdidas de ingresos.</a:t>
            </a:r>
            <a:endParaRPr lang="en-US" dirty="0"/>
          </a:p>
        </p:txBody>
      </p:sp>
      <p:pic>
        <p:nvPicPr>
          <p:cNvPr id="185" name="Picture 5" descr="Picture 5"/>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1066799" y="605199"/>
            <a:ext cx="10058401" cy="1450757"/>
          </a:xfrm>
          <a:prstGeom prst="rect">
            <a:avLst/>
          </a:prstGeom>
        </p:spPr>
        <p:txBody>
          <a:bodyPr>
            <a:normAutofit fontScale="90000"/>
          </a:bodyPr>
          <a:lstStyle>
            <a:lvl1pPr>
              <a:defRPr spc="-100">
                <a:solidFill>
                  <a:schemeClr val="accent2"/>
                </a:solidFill>
              </a:defRPr>
            </a:lvl1pPr>
          </a:lstStyle>
          <a:p>
            <a:br>
              <a:rPr lang="en-US" dirty="0"/>
            </a:br>
            <a:r>
              <a:rPr lang="en-US" dirty="0" err="1"/>
              <a:t>Préstamo</a:t>
            </a:r>
            <a:r>
              <a:rPr lang="en-US" dirty="0"/>
              <a:t> </a:t>
            </a:r>
            <a:r>
              <a:rPr lang="en-US" dirty="0" err="1"/>
              <a:t>económico</a:t>
            </a:r>
            <a:r>
              <a:rPr lang="en-US" dirty="0"/>
              <a:t> por </a:t>
            </a:r>
            <a:r>
              <a:rPr lang="en-US" dirty="0" err="1"/>
              <a:t>desastre</a:t>
            </a:r>
            <a:r>
              <a:rPr lang="en-US" dirty="0"/>
              <a:t>(EIDL)</a:t>
            </a:r>
            <a:br>
              <a:rPr lang="en-US" dirty="0"/>
            </a:br>
            <a:endParaRPr dirty="0"/>
          </a:p>
        </p:txBody>
      </p:sp>
      <p:sp>
        <p:nvSpPr>
          <p:cNvPr id="188" name="Content Placeholder 2"/>
          <p:cNvSpPr txBox="1">
            <a:spLocks noGrp="1"/>
          </p:cNvSpPr>
          <p:nvPr>
            <p:ph type="body" idx="1"/>
          </p:nvPr>
        </p:nvSpPr>
        <p:spPr>
          <a:xfrm>
            <a:off x="1316736" y="2068353"/>
            <a:ext cx="10058401" cy="4023360"/>
          </a:xfrm>
          <a:prstGeom prst="rect">
            <a:avLst/>
          </a:prstGeom>
        </p:spPr>
        <p:txBody>
          <a:bodyPr/>
          <a:lstStyle/>
          <a:p>
            <a:pPr marL="0" indent="0">
              <a:buSzTx/>
              <a:buNone/>
              <a:defRPr sz="3200" b="1">
                <a:solidFill>
                  <a:srgbClr val="E09878"/>
                </a:solidFill>
                <a:latin typeface="+mn-lt"/>
                <a:ea typeface="+mn-ea"/>
                <a:cs typeface="+mn-cs"/>
                <a:sym typeface="Helvetica"/>
              </a:defRPr>
            </a:pPr>
            <a:r>
              <a:rPr lang="en-US" sz="3600" dirty="0">
                <a:solidFill>
                  <a:schemeClr val="accent2"/>
                </a:solidFill>
              </a:rPr>
              <a:t>Que </a:t>
            </a:r>
            <a:r>
              <a:rPr lang="en-US" sz="3600" dirty="0" err="1">
                <a:solidFill>
                  <a:schemeClr val="accent2"/>
                </a:solidFill>
              </a:rPr>
              <a:t>requiere</a:t>
            </a:r>
            <a:r>
              <a:rPr lang="en-US" sz="3600" dirty="0">
                <a:solidFill>
                  <a:schemeClr val="accent2"/>
                </a:solidFill>
              </a:rPr>
              <a:t> el SBA para </a:t>
            </a:r>
            <a:r>
              <a:rPr lang="en-US" sz="3600" dirty="0" err="1">
                <a:solidFill>
                  <a:schemeClr val="accent2"/>
                </a:solidFill>
              </a:rPr>
              <a:t>tener</a:t>
            </a:r>
            <a:r>
              <a:rPr lang="en-US" sz="3600" dirty="0">
                <a:solidFill>
                  <a:schemeClr val="accent2"/>
                </a:solidFill>
              </a:rPr>
              <a:t> una </a:t>
            </a:r>
            <a:r>
              <a:rPr lang="en-US" sz="3600" dirty="0" err="1">
                <a:solidFill>
                  <a:schemeClr val="accent2"/>
                </a:solidFill>
              </a:rPr>
              <a:t>applicacion</a:t>
            </a:r>
            <a:r>
              <a:rPr lang="en-US" sz="3600" dirty="0">
                <a:solidFill>
                  <a:schemeClr val="accent2"/>
                </a:solidFill>
              </a:rPr>
              <a:t> </a:t>
            </a:r>
            <a:r>
              <a:rPr lang="en-US" sz="3600" dirty="0" err="1">
                <a:solidFill>
                  <a:schemeClr val="accent2"/>
                </a:solidFill>
              </a:rPr>
              <a:t>exitosa</a:t>
            </a:r>
            <a:r>
              <a:rPr sz="3600" dirty="0">
                <a:solidFill>
                  <a:schemeClr val="accent2"/>
                </a:solidFill>
              </a:rPr>
              <a:t>?</a:t>
            </a:r>
            <a:endParaRPr lang="en-US" sz="3600" dirty="0">
              <a:solidFill>
                <a:schemeClr val="accent2"/>
              </a:solidFill>
            </a:endParaRPr>
          </a:p>
          <a:p>
            <a:pPr marL="0" indent="0">
              <a:buSzTx/>
              <a:buNone/>
              <a:defRPr sz="3200" b="1">
                <a:solidFill>
                  <a:srgbClr val="E09878"/>
                </a:solidFill>
                <a:latin typeface="+mn-lt"/>
                <a:ea typeface="+mn-ea"/>
                <a:cs typeface="+mn-cs"/>
                <a:sym typeface="Helvetica"/>
              </a:defRPr>
            </a:pPr>
            <a:endParaRPr sz="3600" dirty="0">
              <a:solidFill>
                <a:schemeClr val="accent2"/>
              </a:solidFill>
            </a:endParaRPr>
          </a:p>
          <a:p>
            <a:pPr>
              <a:buFontTx/>
              <a:buChar char="▪"/>
            </a:pPr>
            <a:r>
              <a:rPr lang="es-ES" dirty="0"/>
              <a:t>Historial de crédito aceptable.</a:t>
            </a:r>
          </a:p>
          <a:p>
            <a:pPr>
              <a:buFontTx/>
              <a:buChar char="▪"/>
            </a:pPr>
            <a:r>
              <a:rPr lang="es-ES" dirty="0"/>
              <a:t>Posibilidad de pagar el préstamo.</a:t>
            </a:r>
          </a:p>
          <a:p>
            <a:pPr>
              <a:buFontTx/>
              <a:buChar char="▪"/>
            </a:pPr>
            <a:r>
              <a:rPr lang="es-ES" dirty="0"/>
              <a:t>La solicitud EIDL NO PIDE el monto del préstamo que está buscando, esto lo determina la SBA.</a:t>
            </a:r>
            <a:endParaRPr dirty="0"/>
          </a:p>
        </p:txBody>
      </p:sp>
      <p:sp>
        <p:nvSpPr>
          <p:cNvPr id="189" name="Rectangle 3"/>
          <p:cNvSpPr/>
          <p:nvPr/>
        </p:nvSpPr>
        <p:spPr>
          <a:xfrm>
            <a:off x="128015" y="1619084"/>
            <a:ext cx="969265" cy="898538"/>
          </a:xfrm>
          <a:prstGeom prst="rect">
            <a:avLst/>
          </a:prstGeom>
          <a:solidFill>
            <a:srgbClr val="F7CE9D"/>
          </a:solidFill>
          <a:ln w="12700">
            <a:solidFill>
              <a:srgbClr val="F7CE9D"/>
            </a:solidFill>
          </a:ln>
          <a:effectLst>
            <a:outerShdw blurRad="38100" dist="25400" dir="2700000" rotWithShape="0">
              <a:srgbClr val="000000">
                <a:alpha val="60000"/>
              </a:srgbClr>
            </a:outerShdw>
          </a:effectLst>
        </p:spPr>
        <p:txBody>
          <a:bodyPr lIns="45719" rIns="45719" anchor="ctr"/>
          <a:lstStyle/>
          <a:p>
            <a:pPr algn="ctr">
              <a:defRPr b="1">
                <a:ln w="9525" cap="flat">
                  <a:solidFill>
                    <a:srgbClr val="FFFFFF"/>
                  </a:solidFill>
                  <a:prstDash val="solid"/>
                  <a:round/>
                </a:ln>
                <a:effectLst>
                  <a:outerShdw blurRad="12700" dist="38100" dir="2700000" rotWithShape="0">
                    <a:srgbClr val="808080"/>
                  </a:outerShdw>
                </a:effectLst>
                <a:latin typeface="+mn-lt"/>
                <a:ea typeface="+mn-ea"/>
                <a:cs typeface="+mn-cs"/>
                <a:sym typeface="Helvetica"/>
              </a:defRPr>
            </a:pPr>
            <a:endParaRPr/>
          </a:p>
        </p:txBody>
      </p:sp>
      <p:sp>
        <p:nvSpPr>
          <p:cNvPr id="190" name="Rectangle 5"/>
          <p:cNvSpPr txBox="1"/>
          <p:nvPr/>
        </p:nvSpPr>
        <p:spPr>
          <a:xfrm>
            <a:off x="410876" y="1594290"/>
            <a:ext cx="451730"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a:solidFill>
                  <a:srgbClr val="AB620D"/>
                </a:solidFill>
                <a:effectLst>
                  <a:outerShdw blurRad="38100" dist="19050" dir="2700000" rotWithShape="0">
                    <a:srgbClr val="000000">
                      <a:alpha val="40000"/>
                    </a:srgbClr>
                  </a:outerShdw>
                </a:effectLst>
              </a:defRPr>
            </a:lvl1pPr>
          </a:lstStyle>
          <a:p>
            <a:r>
              <a:t>3</a:t>
            </a:r>
          </a:p>
        </p:txBody>
      </p:sp>
      <p:pic>
        <p:nvPicPr>
          <p:cNvPr id="193" name="Picture 8" descr="Picture 8"/>
          <p:cNvPicPr>
            <a:picLocks noChangeAspect="1"/>
          </p:cNvPicPr>
          <p:nvPr/>
        </p:nvPicPr>
        <p:blipFill>
          <a:blip r:embed="rId2"/>
          <a:srcRect l="7057" r="5246" b="9900"/>
          <a:stretch>
            <a:fillRect/>
          </a:stretch>
        </p:blipFill>
        <p:spPr>
          <a:xfrm>
            <a:off x="8679564" y="5687188"/>
            <a:ext cx="3512437" cy="117081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351</TotalTime>
  <Words>5498</Words>
  <Application>Microsoft Office PowerPoint</Application>
  <PresentationFormat>Widescreen</PresentationFormat>
  <Paragraphs>343</Paragraphs>
  <Slides>58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Helvetica</vt:lpstr>
      <vt:lpstr>Wingdings</vt:lpstr>
      <vt:lpstr>Retrospect</vt:lpstr>
      <vt:lpstr>PRESENTACION</vt:lpstr>
      <vt:lpstr>PowerPoint Presentation</vt:lpstr>
      <vt:lpstr>Encuesta de propietarios de pequeñas empresas</vt:lpstr>
      <vt:lpstr>Nosotros cubriremos: </vt:lpstr>
      <vt:lpstr>Préstamo económico por desastre(EIDL)  </vt:lpstr>
      <vt:lpstr>Préstamo económico por desastre(EIDL)</vt:lpstr>
      <vt:lpstr>Prestamo economico pot desastre(EIDL)</vt:lpstr>
      <vt:lpstr>Hasta $ 10,000 EIDL Anticipo de prestamo </vt:lpstr>
      <vt:lpstr> Préstamo económico por desastre(EIDL) </vt:lpstr>
      <vt:lpstr>Aplicando para el Prestamo de desastre economico por desastre(EIDL) </vt:lpstr>
      <vt:lpstr>1st Pantalla: Revelaciones</vt:lpstr>
      <vt:lpstr>PowerPoint Presentation</vt:lpstr>
      <vt:lpstr>Aplicando para el anticipo de $10,0000 </vt:lpstr>
      <vt:lpstr>Alguna pregunta con respecto al EIDL?</vt:lpstr>
      <vt:lpstr>PowerPoint Presentation</vt:lpstr>
      <vt:lpstr>SBA Programa de protección de cheques de pago</vt:lpstr>
      <vt:lpstr>SBA Programa de protección de cheques de pago</vt:lpstr>
      <vt:lpstr>SBA Programa de protección de cheques de pago</vt:lpstr>
      <vt:lpstr>SBA Programa de protección de cheques de pago</vt:lpstr>
      <vt:lpstr> </vt:lpstr>
      <vt:lpstr> </vt:lpstr>
      <vt:lpstr> </vt:lpstr>
      <vt:lpstr>SBA Programa de protección de cheques de pago</vt:lpstr>
      <vt:lpstr>¿Cómo calculo mis COSTOS mensuales promedio de nómina?</vt:lpstr>
      <vt:lpstr> </vt:lpstr>
      <vt:lpstr>SBA Programa de protección de cheques de pago</vt:lpstr>
      <vt:lpstr>SBA Programa de protección de cheques de pago</vt:lpstr>
      <vt:lpstr>SBA Programa de protección de cheques de pago</vt:lpstr>
      <vt:lpstr>Applicando para Programa de protección de cheques de pago</vt:lpstr>
      <vt:lpstr>PowerPoint Presentation</vt:lpstr>
      <vt:lpstr>PowerPoint Presentation</vt:lpstr>
      <vt:lpstr>PowerPoint Presentation</vt:lpstr>
      <vt:lpstr>PowerPoint Presentation</vt:lpstr>
      <vt:lpstr>Aplicando para el Programa de protección de cheques de pago</vt:lpstr>
      <vt:lpstr>Aplicando para el Programa de protección de cheques de pago</vt:lpstr>
      <vt:lpstr>Reglas de afiliación aplicables al Programa de protección de cheques de nómina de la Administración de pequeñas empresas de EE. UU.</vt:lpstr>
      <vt:lpstr>Preguntas frecuentes</vt:lpstr>
      <vt:lpstr>Preguntas frecuentes</vt:lpstr>
      <vt:lpstr>PowerPoint Presentation</vt:lpstr>
      <vt:lpstr>Preguntas frecuentes</vt:lpstr>
      <vt:lpstr>Preguntas frecuentes</vt:lpstr>
      <vt:lpstr>Preguntas frecuentes</vt:lpstr>
      <vt:lpstr>Preguntas frecuentes</vt:lpstr>
      <vt:lpstr>1. Servicio de limpieza operado por una familia.</vt:lpstr>
      <vt:lpstr>PowerPoint Presentation</vt:lpstr>
      <vt:lpstr>PowerPoint Presentation</vt:lpstr>
      <vt:lpstr>2. Escuela de yoga propiedad de Cristina</vt:lpstr>
      <vt:lpstr>PowerPoint Presentation</vt:lpstr>
      <vt:lpstr>3. Agencia de salud operada en casa</vt:lpstr>
      <vt:lpstr>PowerPoint Presentation</vt:lpstr>
      <vt:lpstr>4. Masajista independiente</vt:lpstr>
      <vt:lpstr>PowerPoint Presentation</vt:lpstr>
      <vt:lpstr>5. Nueva cafetería</vt:lpstr>
      <vt:lpstr>PowerPoint Presentation</vt:lpstr>
      <vt:lpstr>Alguna pregunta acerca de PPP?</vt:lpstr>
      <vt:lpstr>Otras fuentes de financiamiento</vt:lpstr>
      <vt:lpstr>Otras fuentes de financiamiento</vt:lpstr>
      <vt:lpstr>Recursos adicionales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Your Financial Survival and  Recovery</dc:title>
  <dc:creator>Nancy Carin</dc:creator>
  <cp:lastModifiedBy>gerardo rodriguez</cp:lastModifiedBy>
  <cp:revision>33</cp:revision>
  <dcterms:modified xsi:type="dcterms:W3CDTF">2020-04-23T17:08:44Z</dcterms:modified>
</cp:coreProperties>
</file>