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handoutMasterIdLst>
    <p:handoutMasterId r:id="rId24"/>
  </p:handoutMasterIdLst>
  <p:sldIdLst>
    <p:sldId id="256" r:id="rId2"/>
    <p:sldId id="257" r:id="rId3"/>
    <p:sldId id="346" r:id="rId4"/>
    <p:sldId id="316" r:id="rId5"/>
    <p:sldId id="347" r:id="rId6"/>
    <p:sldId id="348" r:id="rId7"/>
    <p:sldId id="349" r:id="rId8"/>
    <p:sldId id="350" r:id="rId9"/>
    <p:sldId id="351" r:id="rId10"/>
    <p:sldId id="352" r:id="rId11"/>
    <p:sldId id="353" r:id="rId12"/>
    <p:sldId id="358" r:id="rId13"/>
    <p:sldId id="361" r:id="rId14"/>
    <p:sldId id="360" r:id="rId15"/>
    <p:sldId id="362" r:id="rId16"/>
    <p:sldId id="364" r:id="rId17"/>
    <p:sldId id="363" r:id="rId18"/>
    <p:sldId id="357" r:id="rId19"/>
    <p:sldId id="356" r:id="rId20"/>
    <p:sldId id="295" r:id="rId21"/>
    <p:sldId id="34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29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20" autoAdjust="0"/>
    <p:restoredTop sz="86425" autoAdjust="0"/>
  </p:normalViewPr>
  <p:slideViewPr>
    <p:cSldViewPr snapToGrid="0">
      <p:cViewPr varScale="1">
        <p:scale>
          <a:sx n="83" d="100"/>
          <a:sy n="83" d="100"/>
        </p:scale>
        <p:origin x="2238" y="84"/>
      </p:cViewPr>
      <p:guideLst>
        <p:guide orient="horz" pos="2160"/>
        <p:guide pos="2880"/>
      </p:guideLst>
    </p:cSldViewPr>
  </p:slideViewPr>
  <p:outlineViewPr>
    <p:cViewPr>
      <p:scale>
        <a:sx n="66" d="100"/>
        <a:sy n="66" d="100"/>
      </p:scale>
      <p:origin x="0" y="-259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0" d="100"/>
          <a:sy n="70" d="100"/>
        </p:scale>
        <p:origin x="276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2493509-B094-4378-B244-D3331B10BD6D}" type="datetimeFigureOut">
              <a:rPr lang="en-US" smtClean="0"/>
              <a:t>6/30/2020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E3189EE-676D-4A7F-B6C9-32D9CBAFCEC4}" type="slidenum">
              <a:rPr lang="en-US" smtClean="0"/>
              <a:t>‹#›</a:t>
            </a:fld>
            <a:endParaRPr lang="en-US" dirty="0"/>
          </a:p>
        </p:txBody>
      </p:sp>
    </p:spTree>
    <p:extLst>
      <p:ext uri="{BB962C8B-B14F-4D97-AF65-F5344CB8AC3E}">
        <p14:creationId xmlns:p14="http://schemas.microsoft.com/office/powerpoint/2010/main" val="2791701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FEBF36-11F7-45FE-9875-B3383F4D45B9}" type="datetimeFigureOut">
              <a:rPr lang="en-US" smtClean="0"/>
              <a:t>6/30/2020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EBB995-0DC1-49D1-B151-780AB5CCAE55}" type="slidenum">
              <a:rPr lang="en-US" smtClean="0"/>
              <a:t>‹#›</a:t>
            </a:fld>
            <a:endParaRPr lang="en-US" dirty="0"/>
          </a:p>
        </p:txBody>
      </p:sp>
    </p:spTree>
    <p:extLst>
      <p:ext uri="{BB962C8B-B14F-4D97-AF65-F5344CB8AC3E}">
        <p14:creationId xmlns:p14="http://schemas.microsoft.com/office/powerpoint/2010/main" val="1659279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EBB995-0DC1-49D1-B151-780AB5CCAE55}" type="slidenum">
              <a:rPr lang="en-US" smtClean="0"/>
              <a:t>1</a:t>
            </a:fld>
            <a:endParaRPr lang="en-US" dirty="0"/>
          </a:p>
        </p:txBody>
      </p:sp>
    </p:spTree>
    <p:extLst>
      <p:ext uri="{BB962C8B-B14F-4D97-AF65-F5344CB8AC3E}">
        <p14:creationId xmlns:p14="http://schemas.microsoft.com/office/powerpoint/2010/main" val="3722114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pPr/>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85413E4E-EA8F-41EA-8DCC-C568C54249DA}" type="datetime1">
              <a:rPr lang="en-US" smtClean="0"/>
              <a:t>6/30/2020</a:t>
            </a:fld>
            <a:endParaRPr lang="en-US" dirty="0"/>
          </a:p>
        </p:txBody>
      </p:sp>
    </p:spTree>
    <p:extLst>
      <p:ext uri="{BB962C8B-B14F-4D97-AF65-F5344CB8AC3E}">
        <p14:creationId xmlns:p14="http://schemas.microsoft.com/office/powerpoint/2010/main" val="40742078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4C924E44-1BB6-4C7E-AECD-EFEF8934FC93}" type="datetime1">
              <a:rPr lang="en-US" smtClean="0"/>
              <a:t>6/30/2020</a:t>
            </a:fld>
            <a:endParaRPr lang="en-US" dirty="0"/>
          </a:p>
        </p:txBody>
      </p:sp>
    </p:spTree>
    <p:extLst>
      <p:ext uri="{BB962C8B-B14F-4D97-AF65-F5344CB8AC3E}">
        <p14:creationId xmlns:p14="http://schemas.microsoft.com/office/powerpoint/2010/main" val="1796268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55D8EC36-6F13-41B1-9D72-F4729DA506B4}" type="datetime1">
              <a:rPr lang="en-US" smtClean="0"/>
              <a:t>6/30/2020</a:t>
            </a:fld>
            <a:endParaRPr lang="en-US" dirty="0"/>
          </a:p>
        </p:txBody>
      </p:sp>
    </p:spTree>
    <p:extLst>
      <p:ext uri="{BB962C8B-B14F-4D97-AF65-F5344CB8AC3E}">
        <p14:creationId xmlns:p14="http://schemas.microsoft.com/office/powerpoint/2010/main" val="1586357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baseline="0"/>
            </a:lvl1pPr>
            <a:lvl2pPr>
              <a:defRPr sz="2400" baseline="0"/>
            </a:lvl2pPr>
            <a:lvl3pPr>
              <a:defRPr sz="2400" baseline="0"/>
            </a:lvl3pPr>
            <a:lvl4pPr>
              <a:defRPr sz="2400" baseline="0"/>
            </a:lvl4pPr>
            <a:lvl5pPr>
              <a:defRPr sz="24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9ADE2CDB-71F7-4ED5-98A3-F83F96785E7E}" type="datetime1">
              <a:rPr lang="en-US" smtClean="0"/>
              <a:t>6/30/2020</a:t>
            </a:fld>
            <a:endParaRPr lang="en-US" dirty="0"/>
          </a:p>
        </p:txBody>
      </p:sp>
    </p:spTree>
    <p:extLst>
      <p:ext uri="{BB962C8B-B14F-4D97-AF65-F5344CB8AC3E}">
        <p14:creationId xmlns:p14="http://schemas.microsoft.com/office/powerpoint/2010/main" val="3028413531"/>
      </p:ext>
    </p:extLst>
  </p:cSld>
  <p:clrMapOvr>
    <a:masterClrMapping/>
  </p:clrMapOvr>
  <p:transition advTm="20000"/>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0C37D9FE-A01B-4B35-997A-C56067B2ED10}" type="datetime1">
              <a:rPr lang="en-US" smtClean="0"/>
              <a:t>6/30/2020</a:t>
            </a:fld>
            <a:endParaRPr lang="en-US" dirty="0"/>
          </a:p>
        </p:txBody>
      </p:sp>
    </p:spTree>
    <p:extLst>
      <p:ext uri="{BB962C8B-B14F-4D97-AF65-F5344CB8AC3E}">
        <p14:creationId xmlns:p14="http://schemas.microsoft.com/office/powerpoint/2010/main" val="1725055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7"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4CBFF628-90CE-4078-8E8A-FFE4BC744CC8}" type="datetime1">
              <a:rPr lang="en-US" smtClean="0"/>
              <a:t>6/30/2020</a:t>
            </a:fld>
            <a:endParaRPr lang="en-US" dirty="0"/>
          </a:p>
        </p:txBody>
      </p:sp>
    </p:spTree>
    <p:extLst>
      <p:ext uri="{BB962C8B-B14F-4D97-AF65-F5344CB8AC3E}">
        <p14:creationId xmlns:p14="http://schemas.microsoft.com/office/powerpoint/2010/main" val="2069006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8"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9"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2AA758C1-FFDE-4C57-9E9F-CD6947FF6949}" type="datetime1">
              <a:rPr lang="en-US" smtClean="0"/>
              <a:t>6/30/2020</a:t>
            </a:fld>
            <a:endParaRPr lang="en-US" dirty="0"/>
          </a:p>
        </p:txBody>
      </p:sp>
    </p:spTree>
    <p:extLst>
      <p:ext uri="{BB962C8B-B14F-4D97-AF65-F5344CB8AC3E}">
        <p14:creationId xmlns:p14="http://schemas.microsoft.com/office/powerpoint/2010/main" val="337886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4"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5" name="Date Placeholder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C6CA874A-D1F6-49C3-A4CA-2BAC55FE71B2}" type="datetime1">
              <a:rPr lang="en-US" smtClean="0"/>
              <a:t>6/30/2020</a:t>
            </a:fld>
            <a:endParaRPr lang="en-US" dirty="0"/>
          </a:p>
        </p:txBody>
      </p:sp>
    </p:spTree>
    <p:extLst>
      <p:ext uri="{BB962C8B-B14F-4D97-AF65-F5344CB8AC3E}">
        <p14:creationId xmlns:p14="http://schemas.microsoft.com/office/powerpoint/2010/main" val="1616173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3"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4"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F6398B63-3782-4C98-B9EC-990CF5CE33F4}" type="datetime1">
              <a:rPr lang="en-US" smtClean="0"/>
              <a:t>6/30/2020</a:t>
            </a:fld>
            <a:endParaRPr lang="en-US" dirty="0"/>
          </a:p>
        </p:txBody>
      </p:sp>
    </p:spTree>
    <p:extLst>
      <p:ext uri="{BB962C8B-B14F-4D97-AF65-F5344CB8AC3E}">
        <p14:creationId xmlns:p14="http://schemas.microsoft.com/office/powerpoint/2010/main" val="1207701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7"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3A7514CD-34C2-4407-B841-A366EDA5CA7B}" type="datetime1">
              <a:rPr lang="en-US" smtClean="0"/>
              <a:t>6/30/2020</a:t>
            </a:fld>
            <a:endParaRPr lang="en-US" dirty="0"/>
          </a:p>
        </p:txBody>
      </p:sp>
    </p:spTree>
    <p:extLst>
      <p:ext uri="{BB962C8B-B14F-4D97-AF65-F5344CB8AC3E}">
        <p14:creationId xmlns:p14="http://schemas.microsoft.com/office/powerpoint/2010/main" val="2438431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7"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A25D1920-90F7-439F-BED6-FDDE4456AAEB}" type="datetime1">
              <a:rPr lang="en-US" smtClean="0"/>
              <a:t>6/30/2020</a:t>
            </a:fld>
            <a:endParaRPr lang="en-US" dirty="0"/>
          </a:p>
        </p:txBody>
      </p:sp>
    </p:spTree>
    <p:extLst>
      <p:ext uri="{BB962C8B-B14F-4D97-AF65-F5344CB8AC3E}">
        <p14:creationId xmlns:p14="http://schemas.microsoft.com/office/powerpoint/2010/main" val="10834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7990" y="609600"/>
            <a:ext cx="8323706" cy="9292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67990" y="1538868"/>
            <a:ext cx="8323706" cy="48395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921189" y="6526767"/>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lvl1pPr>
          </a:lstStyle>
          <a:p>
            <a:fld id="{12427C9C-83A2-4F56-ACC9-22B05484EC3A}" type="slidenum">
              <a:rPr lang="en-US" smtClean="0"/>
              <a:t>‹#›</a:t>
            </a:fld>
            <a:endParaRPr lang="en-US" dirty="0"/>
          </a:p>
        </p:txBody>
      </p:sp>
      <p:pic>
        <p:nvPicPr>
          <p:cNvPr id="11" name="Picture 10" descr="OlshanLandscape-TOP.tif"/>
          <p:cNvPicPr>
            <a:picLocks noChangeAspect="1"/>
          </p:cNvPicPr>
          <p:nvPr/>
        </p:nvPicPr>
        <p:blipFill>
          <a:blip r:embed="rId13" cstate="print"/>
          <a:stretch>
            <a:fillRect/>
          </a:stretch>
        </p:blipFill>
        <p:spPr>
          <a:xfrm>
            <a:off x="462096" y="359413"/>
            <a:ext cx="8229600" cy="252984"/>
          </a:xfrm>
          <a:prstGeom prst="rect">
            <a:avLst/>
          </a:prstGeom>
        </p:spPr>
      </p:pic>
      <p:pic>
        <p:nvPicPr>
          <p:cNvPr id="12" name="Picture 11" descr="OlshanLandscape-BOT.tif"/>
          <p:cNvPicPr>
            <a:picLocks noChangeAspect="1"/>
          </p:cNvPicPr>
          <p:nvPr/>
        </p:nvPicPr>
        <p:blipFill>
          <a:blip r:embed="rId14" cstate="print"/>
          <a:stretch>
            <a:fillRect/>
          </a:stretch>
        </p:blipFill>
        <p:spPr>
          <a:xfrm>
            <a:off x="367990" y="6378436"/>
            <a:ext cx="8343619" cy="148331"/>
          </a:xfrm>
          <a:prstGeom prst="rect">
            <a:avLst/>
          </a:prstGeom>
        </p:spPr>
      </p:pic>
      <p:sp>
        <p:nvSpPr>
          <p:cNvPr id="7" name="DocID"/>
          <p:cNvSpPr txBox="1"/>
          <p:nvPr userDrawn="1"/>
        </p:nvSpPr>
        <p:spPr>
          <a:xfrm>
            <a:off x="278781" y="6574565"/>
            <a:ext cx="1884556" cy="184666"/>
          </a:xfrm>
          <a:prstGeom prst="rect">
            <a:avLst/>
          </a:prstGeom>
          <a:noFill/>
        </p:spPr>
        <p:txBody>
          <a:bodyPr vert="horz" wrap="square" rtlCol="0">
            <a:spAutoFit/>
          </a:bodyPr>
          <a:lstStyle/>
          <a:p>
            <a:r>
              <a:rPr lang="en-US" sz="600" dirty="0" smtClean="0">
                <a:latin typeface="Times New Roman" panose="02020603050405020304" pitchFamily="18" charset="0"/>
              </a:rPr>
              <a:t>5363026-2</a:t>
            </a:r>
            <a:endParaRPr lang="en-US" sz="600" dirty="0">
              <a:latin typeface="Times New Roman" panose="02020603050405020304" pitchFamily="18" charset="0"/>
            </a:endParaRPr>
          </a:p>
        </p:txBody>
      </p:sp>
    </p:spTree>
    <p:extLst>
      <p:ext uri="{BB962C8B-B14F-4D97-AF65-F5344CB8AC3E}">
        <p14:creationId xmlns:p14="http://schemas.microsoft.com/office/powerpoint/2010/main" val="4191517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marL="0" indent="0" algn="l" rtl="0" eaLnBrk="1" fontAlgn="base" hangingPunct="1">
        <a:spcBef>
          <a:spcPct val="0"/>
        </a:spcBef>
        <a:spcAft>
          <a:spcPct val="0"/>
        </a:spcAft>
        <a:defRPr sz="2800" b="1" baseline="0">
          <a:solidFill>
            <a:srgbClr val="007C85"/>
          </a:solidFill>
          <a:latin typeface="Calibri" pitchFamily="34" charset="0"/>
          <a:ea typeface="+mj-ea"/>
          <a:cs typeface="+mj-cs"/>
        </a:defRPr>
      </a:lvl1pPr>
      <a:lvl2pPr algn="ctr" rtl="0" eaLnBrk="1" fontAlgn="base" hangingPunct="1">
        <a:spcBef>
          <a:spcPct val="0"/>
        </a:spcBef>
        <a:spcAft>
          <a:spcPct val="0"/>
        </a:spcAft>
        <a:defRPr sz="3300">
          <a:solidFill>
            <a:schemeClr val="tx2"/>
          </a:solidFill>
          <a:latin typeface="Times New Roman" pitchFamily="18" charset="0"/>
        </a:defRPr>
      </a:lvl2pPr>
      <a:lvl3pPr algn="ctr" rtl="0" eaLnBrk="1" fontAlgn="base" hangingPunct="1">
        <a:spcBef>
          <a:spcPct val="0"/>
        </a:spcBef>
        <a:spcAft>
          <a:spcPct val="0"/>
        </a:spcAft>
        <a:defRPr sz="3300">
          <a:solidFill>
            <a:schemeClr val="tx2"/>
          </a:solidFill>
          <a:latin typeface="Times New Roman" pitchFamily="18" charset="0"/>
        </a:defRPr>
      </a:lvl3pPr>
      <a:lvl4pPr algn="ctr" rtl="0" eaLnBrk="1" fontAlgn="base" hangingPunct="1">
        <a:spcBef>
          <a:spcPct val="0"/>
        </a:spcBef>
        <a:spcAft>
          <a:spcPct val="0"/>
        </a:spcAft>
        <a:defRPr sz="3300">
          <a:solidFill>
            <a:schemeClr val="tx2"/>
          </a:solidFill>
          <a:latin typeface="Times New Roman" pitchFamily="18" charset="0"/>
        </a:defRPr>
      </a:lvl4pPr>
      <a:lvl5pPr algn="ctr" rtl="0" eaLnBrk="1" fontAlgn="base" hangingPunct="1">
        <a:spcBef>
          <a:spcPct val="0"/>
        </a:spcBef>
        <a:spcAft>
          <a:spcPct val="0"/>
        </a:spcAft>
        <a:defRPr sz="3300">
          <a:solidFill>
            <a:schemeClr val="tx2"/>
          </a:solidFill>
          <a:latin typeface="Times New Roman" pitchFamily="18" charset="0"/>
        </a:defRPr>
      </a:lvl5pPr>
      <a:lvl6pPr marL="342900" algn="ctr" rtl="0" eaLnBrk="1" fontAlgn="base" hangingPunct="1">
        <a:spcBef>
          <a:spcPct val="0"/>
        </a:spcBef>
        <a:spcAft>
          <a:spcPct val="0"/>
        </a:spcAft>
        <a:defRPr sz="3300">
          <a:solidFill>
            <a:schemeClr val="tx2"/>
          </a:solidFill>
          <a:latin typeface="Times New Roman" pitchFamily="18" charset="0"/>
        </a:defRPr>
      </a:lvl6pPr>
      <a:lvl7pPr marL="685800" algn="ctr" rtl="0" eaLnBrk="1" fontAlgn="base" hangingPunct="1">
        <a:spcBef>
          <a:spcPct val="0"/>
        </a:spcBef>
        <a:spcAft>
          <a:spcPct val="0"/>
        </a:spcAft>
        <a:defRPr sz="3300">
          <a:solidFill>
            <a:schemeClr val="tx2"/>
          </a:solidFill>
          <a:latin typeface="Times New Roman" pitchFamily="18" charset="0"/>
        </a:defRPr>
      </a:lvl7pPr>
      <a:lvl8pPr marL="1028700" algn="ctr" rtl="0" eaLnBrk="1" fontAlgn="base" hangingPunct="1">
        <a:spcBef>
          <a:spcPct val="0"/>
        </a:spcBef>
        <a:spcAft>
          <a:spcPct val="0"/>
        </a:spcAft>
        <a:defRPr sz="3300">
          <a:solidFill>
            <a:schemeClr val="tx2"/>
          </a:solidFill>
          <a:latin typeface="Times New Roman" pitchFamily="18" charset="0"/>
        </a:defRPr>
      </a:lvl8pPr>
      <a:lvl9pPr marL="1371600" algn="ctr" rtl="0" eaLnBrk="1" fontAlgn="base" hangingPunct="1">
        <a:spcBef>
          <a:spcPct val="0"/>
        </a:spcBef>
        <a:spcAft>
          <a:spcPct val="0"/>
        </a:spcAft>
        <a:defRPr sz="3300">
          <a:solidFill>
            <a:schemeClr val="tx2"/>
          </a:solidFill>
          <a:latin typeface="Times New Roman" pitchFamily="18" charset="0"/>
        </a:defRPr>
      </a:lvl9pPr>
    </p:titleStyle>
    <p:bodyStyle>
      <a:lvl1pPr marL="0" indent="0" algn="l"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457200" indent="-222250" algn="l" rtl="0" eaLnBrk="1" fontAlgn="base" hangingPunct="1">
        <a:spcBef>
          <a:spcPts val="0"/>
        </a:spcBef>
        <a:spcAft>
          <a:spcPts val="1200"/>
        </a:spcAft>
        <a:buFont typeface="Arial" panose="020B0604020202020204" pitchFamily="34" charset="0"/>
        <a:buChar char="•"/>
        <a:defRPr sz="2400" baseline="0">
          <a:solidFill>
            <a:schemeClr val="tx1"/>
          </a:solidFill>
          <a:latin typeface="Calibri" pitchFamily="34" charset="0"/>
        </a:defRPr>
      </a:lvl2pPr>
      <a:lvl3pPr marL="857250" indent="-171450" algn="l" rtl="0" eaLnBrk="1" fontAlgn="base" hangingPunct="1">
        <a:spcBef>
          <a:spcPts val="0"/>
        </a:spcBef>
        <a:spcAft>
          <a:spcPts val="1200"/>
        </a:spcAft>
        <a:buFont typeface="Courier New" panose="02070309020205020404" pitchFamily="49" charset="0"/>
        <a:buChar char="o"/>
        <a:defRPr sz="2400" baseline="0">
          <a:solidFill>
            <a:schemeClr val="tx1"/>
          </a:solidFill>
          <a:latin typeface="Calibri" pitchFamily="34" charset="0"/>
        </a:defRPr>
      </a:lvl3pPr>
      <a:lvl4pPr marL="1200150" indent="-171450" algn="l" rtl="0" eaLnBrk="1" fontAlgn="base" hangingPunct="1">
        <a:spcBef>
          <a:spcPts val="0"/>
        </a:spcBef>
        <a:spcAft>
          <a:spcPts val="1200"/>
        </a:spcAft>
        <a:buChar char="–"/>
        <a:defRPr sz="2400" baseline="0">
          <a:solidFill>
            <a:schemeClr val="tx1"/>
          </a:solidFill>
          <a:latin typeface="Calibri" pitchFamily="34" charset="0"/>
        </a:defRPr>
      </a:lvl4pPr>
      <a:lvl5pPr marL="1543050" indent="-171450" algn="l" rtl="0" eaLnBrk="1" fontAlgn="base" hangingPunct="1">
        <a:spcBef>
          <a:spcPts val="0"/>
        </a:spcBef>
        <a:spcAft>
          <a:spcPts val="1200"/>
        </a:spcAft>
        <a:buChar char="»"/>
        <a:defRPr sz="2400" baseline="0">
          <a:solidFill>
            <a:schemeClr val="tx1"/>
          </a:solidFill>
          <a:latin typeface="Calibri" pitchFamily="34" charset="0"/>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limardo@olshanlaw.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mpassarella@olshanlaw.com" TargetMode="External"/><Relationship Id="rId4" Type="http://schemas.openxmlformats.org/officeDocument/2006/relationships/hyperlink" Target="http://www.olshanlaw.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mpassarella@olshanlaw.com" TargetMode="External"/><Relationship Id="rId2" Type="http://schemas.openxmlformats.org/officeDocument/2006/relationships/hyperlink" Target="mailto:mlimardo@olshanlaw.com" TargetMode="External"/><Relationship Id="rId1" Type="http://schemas.openxmlformats.org/officeDocument/2006/relationships/slideLayout" Target="../slideLayouts/slideLayout6.xml"/><Relationship Id="rId5" Type="http://schemas.openxmlformats.org/officeDocument/2006/relationships/image" Target="../media/image4.jpg"/><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olshanlaw.com/blogs-covid-19-legal-resources,federal-and-state-responses-to-covid-1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5620" y="2347250"/>
            <a:ext cx="8442250" cy="1081750"/>
          </a:xfrm>
        </p:spPr>
        <p:txBody>
          <a:bodyPr/>
          <a:lstStyle/>
          <a:p>
            <a:pPr>
              <a:spcAft>
                <a:spcPts val="1200"/>
              </a:spcAft>
            </a:pPr>
            <a:r>
              <a:rPr lang="en-US" sz="3200" dirty="0" smtClean="0"/>
              <a:t>The Paycheck Protection Program Flexibility Act:</a:t>
            </a:r>
            <a:r>
              <a:rPr lang="en-US" sz="3600" dirty="0" smtClean="0"/>
              <a:t/>
            </a:r>
            <a:br>
              <a:rPr lang="en-US" sz="3600" dirty="0" smtClean="0"/>
            </a:br>
            <a:r>
              <a:rPr lang="en-US" i="1" dirty="0" smtClean="0"/>
              <a:t>The New Forgiveness Application</a:t>
            </a:r>
            <a:endParaRPr lang="en-US" i="1" dirty="0"/>
          </a:p>
        </p:txBody>
      </p:sp>
      <p:sp>
        <p:nvSpPr>
          <p:cNvPr id="4" name="Subtitle 2"/>
          <p:cNvSpPr txBox="1">
            <a:spLocks/>
          </p:cNvSpPr>
          <p:nvPr/>
        </p:nvSpPr>
        <p:spPr bwMode="auto">
          <a:xfrm>
            <a:off x="7014301" y="836272"/>
            <a:ext cx="1678075" cy="399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342900" indent="0" algn="ctr" rtl="0" eaLnBrk="1" fontAlgn="base" hangingPunct="1">
              <a:spcBef>
                <a:spcPts val="0"/>
              </a:spcBef>
              <a:spcAft>
                <a:spcPts val="1200"/>
              </a:spcAft>
              <a:buFont typeface="Arial" panose="020B0604020202020204" pitchFamily="34" charset="0"/>
              <a:buNone/>
              <a:defRPr sz="2400" baseline="0">
                <a:solidFill>
                  <a:schemeClr val="tx1"/>
                </a:solidFill>
                <a:latin typeface="Calibri" pitchFamily="34" charset="0"/>
              </a:defRPr>
            </a:lvl2pPr>
            <a:lvl3pPr marL="685800" indent="0" algn="ctr" rtl="0" eaLnBrk="1" fontAlgn="base" hangingPunct="1">
              <a:spcBef>
                <a:spcPts val="0"/>
              </a:spcBef>
              <a:spcAft>
                <a:spcPts val="1200"/>
              </a:spcAft>
              <a:buFont typeface="Courier New" panose="02070309020205020404" pitchFamily="49" charset="0"/>
              <a:buNone/>
              <a:defRPr sz="2400" baseline="0">
                <a:solidFill>
                  <a:schemeClr val="tx1"/>
                </a:solidFill>
                <a:latin typeface="Calibri" pitchFamily="34" charset="0"/>
              </a:defRPr>
            </a:lvl3pPr>
            <a:lvl4pPr marL="1028700" indent="0" algn="ctr" rtl="0" eaLnBrk="1" fontAlgn="base" hangingPunct="1">
              <a:spcBef>
                <a:spcPts val="0"/>
              </a:spcBef>
              <a:spcAft>
                <a:spcPts val="1200"/>
              </a:spcAft>
              <a:buNone/>
              <a:defRPr sz="2400" baseline="0">
                <a:solidFill>
                  <a:schemeClr val="tx1"/>
                </a:solidFill>
                <a:latin typeface="Calibri" pitchFamily="34" charset="0"/>
              </a:defRPr>
            </a:lvl4pPr>
            <a:lvl5pPr marL="1371600" indent="0" algn="ctr" rtl="0" eaLnBrk="1" fontAlgn="base" hangingPunct="1">
              <a:spcBef>
                <a:spcPts val="0"/>
              </a:spcBef>
              <a:spcAft>
                <a:spcPts val="1200"/>
              </a:spcAft>
              <a:buNone/>
              <a:defRPr sz="2400" baseline="0">
                <a:solidFill>
                  <a:schemeClr val="tx1"/>
                </a:solidFill>
                <a:latin typeface="Calibri" pitchFamily="34" charset="0"/>
              </a:defRPr>
            </a:lvl5pPr>
            <a:lvl6pPr marL="1714500" indent="0" algn="ctr" rtl="0" eaLnBrk="1" fontAlgn="base" hangingPunct="1">
              <a:spcBef>
                <a:spcPct val="20000"/>
              </a:spcBef>
              <a:spcAft>
                <a:spcPct val="0"/>
              </a:spcAft>
              <a:buNone/>
              <a:defRPr sz="1500">
                <a:solidFill>
                  <a:schemeClr val="tx1"/>
                </a:solidFill>
                <a:latin typeface="+mn-lt"/>
              </a:defRPr>
            </a:lvl6pPr>
            <a:lvl7pPr marL="2057400" indent="0" algn="ctr" rtl="0" eaLnBrk="1" fontAlgn="base" hangingPunct="1">
              <a:spcBef>
                <a:spcPct val="20000"/>
              </a:spcBef>
              <a:spcAft>
                <a:spcPct val="0"/>
              </a:spcAft>
              <a:buNone/>
              <a:defRPr sz="1500">
                <a:solidFill>
                  <a:schemeClr val="tx1"/>
                </a:solidFill>
                <a:latin typeface="+mn-lt"/>
              </a:defRPr>
            </a:lvl7pPr>
            <a:lvl8pPr marL="2400300" indent="0" algn="ctr" rtl="0" eaLnBrk="1" fontAlgn="base" hangingPunct="1">
              <a:spcBef>
                <a:spcPct val="20000"/>
              </a:spcBef>
              <a:spcAft>
                <a:spcPct val="0"/>
              </a:spcAft>
              <a:buNone/>
              <a:defRPr sz="1500">
                <a:solidFill>
                  <a:schemeClr val="tx1"/>
                </a:solidFill>
                <a:latin typeface="+mn-lt"/>
              </a:defRPr>
            </a:lvl8pPr>
            <a:lvl9pPr marL="2743200" indent="0" algn="ctr" rtl="0" eaLnBrk="1" fontAlgn="base" hangingPunct="1">
              <a:spcBef>
                <a:spcPct val="20000"/>
              </a:spcBef>
              <a:spcAft>
                <a:spcPct val="0"/>
              </a:spcAft>
              <a:buNone/>
              <a:defRPr sz="1500">
                <a:solidFill>
                  <a:schemeClr val="tx1"/>
                </a:solidFill>
                <a:latin typeface="+mn-lt"/>
              </a:defRPr>
            </a:lvl9pPr>
          </a:lstStyle>
          <a:p>
            <a:r>
              <a:rPr lang="en-US" sz="2000" i="1" kern="0" dirty="0" smtClean="0"/>
              <a:t>July 2, </a:t>
            </a:r>
            <a:r>
              <a:rPr lang="en-US" sz="2000" i="1" kern="0" dirty="0" smtClean="0"/>
              <a:t>2020</a:t>
            </a:r>
          </a:p>
        </p:txBody>
      </p:sp>
      <p:sp>
        <p:nvSpPr>
          <p:cNvPr id="8" name="Subtitle 2"/>
          <p:cNvSpPr txBox="1">
            <a:spLocks noGrp="1"/>
          </p:cNvSpPr>
          <p:nvPr>
            <p:ph type="subTitle" idx="1"/>
          </p:nvPr>
        </p:nvSpPr>
        <p:spPr bwMode="auto">
          <a:xfrm>
            <a:off x="613725" y="4818393"/>
            <a:ext cx="2983044" cy="13553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342900" indent="0" algn="ctr" rtl="0" eaLnBrk="1" fontAlgn="base" hangingPunct="1">
              <a:spcBef>
                <a:spcPts val="0"/>
              </a:spcBef>
              <a:spcAft>
                <a:spcPts val="1200"/>
              </a:spcAft>
              <a:buFont typeface="Arial" panose="020B0604020202020204" pitchFamily="34" charset="0"/>
              <a:buNone/>
              <a:defRPr sz="2400" baseline="0">
                <a:solidFill>
                  <a:schemeClr val="tx1"/>
                </a:solidFill>
                <a:latin typeface="Calibri" pitchFamily="34" charset="0"/>
              </a:defRPr>
            </a:lvl2pPr>
            <a:lvl3pPr marL="685800" indent="0" algn="ctr" rtl="0" eaLnBrk="1" fontAlgn="base" hangingPunct="1">
              <a:spcBef>
                <a:spcPts val="0"/>
              </a:spcBef>
              <a:spcAft>
                <a:spcPts val="1200"/>
              </a:spcAft>
              <a:buFont typeface="Courier New" panose="02070309020205020404" pitchFamily="49" charset="0"/>
              <a:buNone/>
              <a:defRPr sz="2400" baseline="0">
                <a:solidFill>
                  <a:schemeClr val="tx1"/>
                </a:solidFill>
                <a:latin typeface="Calibri" pitchFamily="34" charset="0"/>
              </a:defRPr>
            </a:lvl3pPr>
            <a:lvl4pPr marL="1028700" indent="0" algn="ctr" rtl="0" eaLnBrk="1" fontAlgn="base" hangingPunct="1">
              <a:spcBef>
                <a:spcPts val="0"/>
              </a:spcBef>
              <a:spcAft>
                <a:spcPts val="1200"/>
              </a:spcAft>
              <a:buNone/>
              <a:defRPr sz="2400" baseline="0">
                <a:solidFill>
                  <a:schemeClr val="tx1"/>
                </a:solidFill>
                <a:latin typeface="Calibri" pitchFamily="34" charset="0"/>
              </a:defRPr>
            </a:lvl4pPr>
            <a:lvl5pPr marL="1371600" indent="0" algn="ctr" rtl="0" eaLnBrk="1" fontAlgn="base" hangingPunct="1">
              <a:spcBef>
                <a:spcPts val="0"/>
              </a:spcBef>
              <a:spcAft>
                <a:spcPts val="1200"/>
              </a:spcAft>
              <a:buNone/>
              <a:defRPr sz="2400" baseline="0">
                <a:solidFill>
                  <a:schemeClr val="tx1"/>
                </a:solidFill>
                <a:latin typeface="Calibri" pitchFamily="34" charset="0"/>
              </a:defRPr>
            </a:lvl5pPr>
            <a:lvl6pPr marL="1714500" indent="0" algn="ctr" rtl="0" eaLnBrk="1" fontAlgn="base" hangingPunct="1">
              <a:spcBef>
                <a:spcPct val="20000"/>
              </a:spcBef>
              <a:spcAft>
                <a:spcPct val="0"/>
              </a:spcAft>
              <a:buNone/>
              <a:defRPr sz="1500">
                <a:solidFill>
                  <a:schemeClr val="tx1"/>
                </a:solidFill>
                <a:latin typeface="+mn-lt"/>
              </a:defRPr>
            </a:lvl6pPr>
            <a:lvl7pPr marL="2057400" indent="0" algn="ctr" rtl="0" eaLnBrk="1" fontAlgn="base" hangingPunct="1">
              <a:spcBef>
                <a:spcPct val="20000"/>
              </a:spcBef>
              <a:spcAft>
                <a:spcPct val="0"/>
              </a:spcAft>
              <a:buNone/>
              <a:defRPr sz="1500">
                <a:solidFill>
                  <a:schemeClr val="tx1"/>
                </a:solidFill>
                <a:latin typeface="+mn-lt"/>
              </a:defRPr>
            </a:lvl7pPr>
            <a:lvl8pPr marL="2400300" indent="0" algn="ctr" rtl="0" eaLnBrk="1" fontAlgn="base" hangingPunct="1">
              <a:spcBef>
                <a:spcPct val="20000"/>
              </a:spcBef>
              <a:spcAft>
                <a:spcPct val="0"/>
              </a:spcAft>
              <a:buNone/>
              <a:defRPr sz="1500">
                <a:solidFill>
                  <a:schemeClr val="tx1"/>
                </a:solidFill>
                <a:latin typeface="+mn-lt"/>
              </a:defRPr>
            </a:lvl8pPr>
            <a:lvl9pPr marL="2743200" indent="0" algn="ctr" rtl="0" eaLnBrk="1" fontAlgn="base" hangingPunct="1">
              <a:spcBef>
                <a:spcPct val="20000"/>
              </a:spcBef>
              <a:spcAft>
                <a:spcPct val="0"/>
              </a:spcAft>
              <a:buNone/>
              <a:defRPr sz="1500">
                <a:solidFill>
                  <a:schemeClr val="tx1"/>
                </a:solidFill>
                <a:latin typeface="+mn-lt"/>
              </a:defRPr>
            </a:lvl9pPr>
          </a:lstStyle>
          <a:p>
            <a:pPr algn="l"/>
            <a:r>
              <a:rPr lang="en-US" sz="2000" kern="0" dirty="0" smtClean="0"/>
              <a:t>Mark A. Limardo</a:t>
            </a:r>
            <a:br>
              <a:rPr lang="en-US" sz="2000" kern="0" dirty="0" smtClean="0"/>
            </a:br>
            <a:r>
              <a:rPr lang="en-US" sz="2000" kern="0" dirty="0" smtClean="0">
                <a:hlinkClick r:id="rId3"/>
              </a:rPr>
              <a:t>mlimardo@olshanlaw.com</a:t>
            </a:r>
            <a:r>
              <a:rPr lang="en-US" sz="2000" kern="0" dirty="0" smtClean="0"/>
              <a:t/>
            </a:r>
            <a:br>
              <a:rPr lang="en-US" sz="2000" kern="0" dirty="0" smtClean="0"/>
            </a:br>
            <a:r>
              <a:rPr lang="en-US" sz="2000" kern="0" dirty="0" smtClean="0"/>
              <a:t>212.451.2364</a:t>
            </a:r>
            <a:br>
              <a:rPr lang="en-US" sz="2000" kern="0" dirty="0" smtClean="0"/>
            </a:br>
            <a:r>
              <a:rPr lang="en-US" sz="2000" kern="0" dirty="0" smtClean="0">
                <a:hlinkClick r:id="rId4"/>
              </a:rPr>
              <a:t>www.olshanlaw.com</a:t>
            </a:r>
            <a:endParaRPr lang="en-US" sz="2000" kern="0" dirty="0" smtClean="0"/>
          </a:p>
        </p:txBody>
      </p:sp>
      <p:sp>
        <p:nvSpPr>
          <p:cNvPr id="3" name="Rectangle 2"/>
          <p:cNvSpPr/>
          <p:nvPr/>
        </p:nvSpPr>
        <p:spPr>
          <a:xfrm rot="10800000" flipV="1">
            <a:off x="4646950" y="4846736"/>
            <a:ext cx="3521293" cy="1323439"/>
          </a:xfrm>
          <a:prstGeom prst="rect">
            <a:avLst/>
          </a:prstGeom>
        </p:spPr>
        <p:txBody>
          <a:bodyPr wrap="square">
            <a:spAutoFit/>
          </a:bodyPr>
          <a:lstStyle/>
          <a:p>
            <a:pPr lvl="0" fontAlgn="base">
              <a:spcAft>
                <a:spcPts val="1200"/>
              </a:spcAft>
            </a:pPr>
            <a:r>
              <a:rPr lang="en-US" sz="2000" dirty="0">
                <a:solidFill>
                  <a:prstClr val="black"/>
                </a:solidFill>
                <a:latin typeface="Calibri" panose="020F0502020204030204" pitchFamily="34" charset="0"/>
                <a:cs typeface="Calibri" panose="020F0502020204030204" pitchFamily="34" charset="0"/>
              </a:rPr>
              <a:t>Michael J. Passarella</a:t>
            </a:r>
            <a:br>
              <a:rPr lang="en-US" sz="2000" dirty="0">
                <a:solidFill>
                  <a:prstClr val="black"/>
                </a:solidFill>
                <a:latin typeface="Calibri" panose="020F0502020204030204" pitchFamily="34" charset="0"/>
                <a:cs typeface="Calibri" panose="020F0502020204030204" pitchFamily="34" charset="0"/>
              </a:rPr>
            </a:br>
            <a:r>
              <a:rPr lang="en-US" sz="2000" dirty="0">
                <a:solidFill>
                  <a:prstClr val="black"/>
                </a:solidFill>
                <a:latin typeface="Calibri" panose="020F0502020204030204" pitchFamily="34" charset="0"/>
                <a:cs typeface="Calibri" panose="020F0502020204030204" pitchFamily="34" charset="0"/>
                <a:hlinkClick r:id="rId5"/>
              </a:rPr>
              <a:t>mpassarella@olshanlaw.com</a:t>
            </a:r>
            <a:r>
              <a:rPr lang="en-US" sz="2000" dirty="0">
                <a:solidFill>
                  <a:prstClr val="black"/>
                </a:solidFill>
                <a:latin typeface="Calibri" panose="020F0502020204030204" pitchFamily="34" charset="0"/>
                <a:cs typeface="Calibri" panose="020F0502020204030204" pitchFamily="34" charset="0"/>
              </a:rPr>
              <a:t/>
            </a:r>
            <a:br>
              <a:rPr lang="en-US" sz="2000" dirty="0">
                <a:solidFill>
                  <a:prstClr val="black"/>
                </a:solidFill>
                <a:latin typeface="Calibri" panose="020F0502020204030204" pitchFamily="34" charset="0"/>
                <a:cs typeface="Calibri" panose="020F0502020204030204" pitchFamily="34" charset="0"/>
              </a:rPr>
            </a:br>
            <a:r>
              <a:rPr lang="en-US" sz="2000" dirty="0">
                <a:solidFill>
                  <a:prstClr val="black"/>
                </a:solidFill>
                <a:latin typeface="Calibri" panose="020F0502020204030204" pitchFamily="34" charset="0"/>
                <a:cs typeface="Calibri" panose="020F0502020204030204" pitchFamily="34" charset="0"/>
              </a:rPr>
              <a:t>212.451.2322</a:t>
            </a:r>
            <a:br>
              <a:rPr lang="en-US" sz="2000" dirty="0">
                <a:solidFill>
                  <a:prstClr val="black"/>
                </a:solidFill>
                <a:latin typeface="Calibri" panose="020F0502020204030204" pitchFamily="34" charset="0"/>
                <a:cs typeface="Calibri" panose="020F0502020204030204" pitchFamily="34" charset="0"/>
              </a:rPr>
            </a:br>
            <a:r>
              <a:rPr lang="en-US" sz="2000" dirty="0">
                <a:solidFill>
                  <a:prstClr val="black"/>
                </a:solidFill>
                <a:latin typeface="Calibri" panose="020F0502020204030204" pitchFamily="34" charset="0"/>
                <a:cs typeface="Calibri" panose="020F0502020204030204" pitchFamily="34" charset="0"/>
                <a:hlinkClick r:id="rId4"/>
              </a:rPr>
              <a:t>www.olshanlaw.com</a:t>
            </a:r>
            <a:endParaRPr lang="en-US" sz="2000" kern="0" dirty="0">
              <a:solidFill>
                <a:prstClr val="black"/>
              </a:solidFill>
              <a:latin typeface="Calibri" pitchFamily="34" charset="0"/>
              <a:cs typeface="Calibri" panose="020F0502020204030204" pitchFamily="34" charset="0"/>
            </a:endParaRPr>
          </a:p>
        </p:txBody>
      </p:sp>
    </p:spTree>
    <p:extLst>
      <p:ext uri="{BB962C8B-B14F-4D97-AF65-F5344CB8AC3E}">
        <p14:creationId xmlns:p14="http://schemas.microsoft.com/office/powerpoint/2010/main" val="87586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Q7</a:t>
            </a:r>
            <a:r>
              <a:rPr lang="en-US" dirty="0" smtClean="0"/>
              <a:t>: Does the Flex Act extend the deadline for re-hiring laid-off employees and restoring wage cuts?</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A7</a:t>
            </a:r>
            <a:r>
              <a:rPr lang="en-US" sz="2000" dirty="0" smtClean="0"/>
              <a:t>:  Yes.</a:t>
            </a:r>
          </a:p>
          <a:p>
            <a:r>
              <a:rPr lang="en-US" sz="2000" dirty="0" smtClean="0"/>
              <a:t>Under </a:t>
            </a:r>
            <a:r>
              <a:rPr lang="en-US" sz="2000" dirty="0"/>
              <a:t>the original provisions of the CARES Act, loan forgiveness is scaled back to reflect lay-offs and wage cuts, unless restored by June 30, 2020.  </a:t>
            </a:r>
            <a:endParaRPr lang="en-US" sz="2000" dirty="0" smtClean="0"/>
          </a:p>
          <a:p>
            <a:r>
              <a:rPr lang="en-US" sz="2000" dirty="0" smtClean="0"/>
              <a:t>The </a:t>
            </a:r>
            <a:r>
              <a:rPr lang="en-US" sz="2000" dirty="0"/>
              <a:t>Flex Act extends the deadline for re-hiring employees and/or restoring wage cuts from June 30 to December 31, 2020</a:t>
            </a:r>
            <a:r>
              <a:rPr lang="en-US" sz="2000" dirty="0" smtClean="0"/>
              <a:t>.</a:t>
            </a:r>
          </a:p>
          <a:p>
            <a:r>
              <a:rPr lang="en-US" sz="2000" b="1" i="1" dirty="0" smtClean="0"/>
              <a:t>Note</a:t>
            </a:r>
            <a:r>
              <a:rPr lang="en-US" sz="2000" dirty="0" smtClean="0"/>
              <a:t>:  To </a:t>
            </a:r>
            <a:r>
              <a:rPr lang="en-US" sz="2000" dirty="0"/>
              <a:t>apply FTE Reduction Safe Harbor 2 (FTE restoration of lay-offs during February 15 – April 26, 2020), a borrower measures its FTE count as of the earlier of the form submission date and December 31, </a:t>
            </a:r>
            <a:r>
              <a:rPr lang="en-US" sz="2000" dirty="0" smtClean="0"/>
              <a:t>2020</a:t>
            </a:r>
            <a:r>
              <a:rPr lang="en-US" sz="2000" dirty="0"/>
              <a:t> (</a:t>
            </a:r>
            <a:r>
              <a:rPr lang="en-US" sz="2000" i="1" dirty="0"/>
              <a:t>i.e.</a:t>
            </a:r>
            <a:r>
              <a:rPr lang="en-US" sz="2000" dirty="0"/>
              <a:t>, a one day snapshot</a:t>
            </a:r>
            <a:r>
              <a:rPr lang="en-US" sz="2000" dirty="0" smtClean="0"/>
              <a:t>).</a:t>
            </a:r>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123226182"/>
      </p:ext>
    </p:extLst>
  </p:cSld>
  <p:clrMapOvr>
    <a:masterClrMapping/>
  </p:clrMapOvr>
  <p:transition advTm="2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Q8</a:t>
            </a:r>
            <a:r>
              <a:rPr lang="en-US" dirty="0" smtClean="0"/>
              <a:t>: What happens if business conditions prevent a borrower from restoring FTE count?</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A8</a:t>
            </a:r>
            <a:r>
              <a:rPr lang="en-US" sz="2000" dirty="0" smtClean="0"/>
              <a:t>: </a:t>
            </a:r>
            <a:r>
              <a:rPr lang="en-US" sz="2000" dirty="0"/>
              <a:t>Under the CARES Act, loan forgiveness is reduced proportionately to reflect any reduction in the borrower’s full-time equivalent (FTE) count during the borrower’s selected spending period (8 or 24 weeks</a:t>
            </a:r>
            <a:r>
              <a:rPr lang="en-US" sz="2000" dirty="0" smtClean="0"/>
              <a:t>).</a:t>
            </a:r>
          </a:p>
          <a:p>
            <a:r>
              <a:rPr lang="en-US" sz="2000" dirty="0" smtClean="0"/>
              <a:t>Under </a:t>
            </a:r>
            <a:r>
              <a:rPr lang="en-US" sz="2000" dirty="0"/>
              <a:t>the Flex Act, a lost FTE </a:t>
            </a:r>
            <a:r>
              <a:rPr lang="en-US" sz="2000" dirty="0" smtClean="0"/>
              <a:t>doesn’t reduce </a:t>
            </a:r>
            <a:r>
              <a:rPr lang="en-US" sz="2000" dirty="0"/>
              <a:t>loan </a:t>
            </a:r>
            <a:r>
              <a:rPr lang="en-US" sz="2000" dirty="0" smtClean="0"/>
              <a:t>forgiveness, </a:t>
            </a:r>
            <a:r>
              <a:rPr lang="en-US" sz="2000" dirty="0"/>
              <a:t>if the borrower in good faith can document </a:t>
            </a:r>
            <a:r>
              <a:rPr lang="en-US" sz="2000" dirty="0" smtClean="0"/>
              <a:t>either:</a:t>
            </a:r>
            <a:r>
              <a:rPr lang="en-US" sz="2000" dirty="0"/>
              <a:t> </a:t>
            </a:r>
          </a:p>
          <a:p>
            <a:pPr marL="457200" lvl="0" indent="-457200">
              <a:buFont typeface="+mj-lt"/>
              <a:buAutoNum type="arabicPeriod"/>
            </a:pPr>
            <a:r>
              <a:rPr lang="en-US" sz="2000" dirty="0"/>
              <a:t>The borrower is unable to (a) rehire a laid-off employee who was on payroll on </a:t>
            </a:r>
            <a:r>
              <a:rPr lang="en-US" sz="2000" dirty="0" smtClean="0"/>
              <a:t>2.15.20</a:t>
            </a:r>
            <a:r>
              <a:rPr lang="en-US" sz="2000" dirty="0"/>
              <a:t>, and (b) fill the resulting vacancy with a similarly-qualified employee on or before </a:t>
            </a:r>
            <a:r>
              <a:rPr lang="en-US" sz="2000" dirty="0" smtClean="0"/>
              <a:t>12.31.20</a:t>
            </a:r>
            <a:r>
              <a:rPr lang="en-US" sz="2000" dirty="0"/>
              <a:t>; </a:t>
            </a:r>
            <a:r>
              <a:rPr lang="en-US" sz="2000" dirty="0" smtClean="0"/>
              <a:t>or</a:t>
            </a:r>
          </a:p>
          <a:p>
            <a:pPr marL="457200" lvl="0" indent="-457200">
              <a:buFont typeface="+mj-lt"/>
              <a:buAutoNum type="arabicPeriod"/>
            </a:pPr>
            <a:r>
              <a:rPr lang="en-US" sz="2000" dirty="0" smtClean="0"/>
              <a:t>The </a:t>
            </a:r>
            <a:r>
              <a:rPr lang="en-US" sz="2000" dirty="0"/>
              <a:t>borrower is unable return to “the same level of business activity the business was operating at before </a:t>
            </a:r>
            <a:r>
              <a:rPr lang="en-US" sz="2000" dirty="0" smtClean="0"/>
              <a:t>2.15.20</a:t>
            </a:r>
            <a:r>
              <a:rPr lang="en-US" sz="2000" dirty="0"/>
              <a:t>,” as a result of compliance with health guidelines issued during </a:t>
            </a:r>
            <a:r>
              <a:rPr lang="en-US" sz="2000" dirty="0" smtClean="0"/>
              <a:t>2.15 </a:t>
            </a:r>
            <a:r>
              <a:rPr lang="en-US" sz="2000" dirty="0"/>
              <a:t>to </a:t>
            </a:r>
            <a:r>
              <a:rPr lang="en-US" sz="2000" dirty="0" smtClean="0"/>
              <a:t>12.31,20 </a:t>
            </a:r>
            <a:r>
              <a:rPr lang="en-US" sz="2000" dirty="0"/>
              <a:t>period by a specified federal (not state</a:t>
            </a:r>
            <a:r>
              <a:rPr lang="en-US" sz="2000" dirty="0" smtClean="0"/>
              <a:t>) agencies.</a:t>
            </a:r>
            <a:endParaRPr lang="en-US" sz="2000" dirty="0"/>
          </a:p>
          <a:p>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190691722"/>
      </p:ext>
    </p:extLst>
  </p:cSld>
  <p:clrMapOvr>
    <a:masterClrMapping/>
  </p:clrMapOvr>
  <p:transition advTm="20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Q9</a:t>
            </a:r>
            <a:r>
              <a:rPr lang="en-US" dirty="0" smtClean="0"/>
              <a:t>: Does the FTE relief rule apply to compliance with state and local health restrictions?</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A9</a:t>
            </a:r>
            <a:r>
              <a:rPr lang="en-US" sz="2000" dirty="0" smtClean="0"/>
              <a:t>: </a:t>
            </a:r>
            <a:r>
              <a:rPr lang="en-US" sz="2000" dirty="0" smtClean="0"/>
              <a:t>Originall</a:t>
            </a:r>
            <a:r>
              <a:rPr lang="en-US" sz="2000" dirty="0" smtClean="0"/>
              <a:t>y but now apparently yes.</a:t>
            </a:r>
            <a:endParaRPr lang="en-US" sz="2000" dirty="0" smtClean="0"/>
          </a:p>
          <a:p>
            <a:r>
              <a:rPr lang="en-US" sz="2000" dirty="0" smtClean="0"/>
              <a:t>Under the Flex Act, only </a:t>
            </a:r>
            <a:r>
              <a:rPr lang="en-US" sz="2000" dirty="0" smtClean="0"/>
              <a:t>COVID-related guidelines issued by </a:t>
            </a:r>
            <a:r>
              <a:rPr lang="en-US" sz="2000" dirty="0"/>
              <a:t>the U.S. Department of Health and Human Services, Centers for Disease Control and Prevention or Occupational Safety and Health Administration</a:t>
            </a:r>
            <a:r>
              <a:rPr lang="en-US" sz="2000" dirty="0" smtClean="0"/>
              <a:t>) count as valid excuses</a:t>
            </a:r>
            <a:r>
              <a:rPr lang="en-US" sz="2000" dirty="0" smtClean="0"/>
              <a:t>.</a:t>
            </a:r>
          </a:p>
          <a:p>
            <a:r>
              <a:rPr lang="en-US" sz="2000" dirty="0" smtClean="0"/>
              <a:t>However in an interim final rule issued on June 26, the SBA state that </a:t>
            </a:r>
            <a:r>
              <a:rPr lang="en-US" sz="2000" dirty="0"/>
              <a:t>state and local government shutdown orders that are based in part on guidance from the three federal </a:t>
            </a:r>
            <a:r>
              <a:rPr lang="en-US" sz="2000" dirty="0" smtClean="0"/>
              <a:t>agencies now count as valid excuses.</a:t>
            </a:r>
            <a:endParaRPr lang="en-US" sz="2000" dirty="0"/>
          </a:p>
          <a:p>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441292876"/>
      </p:ext>
    </p:extLst>
  </p:cSld>
  <p:clrMapOvr>
    <a:masterClrMapping/>
  </p:clrMapOvr>
  <p:transition advTm="2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Q10</a:t>
            </a:r>
            <a:r>
              <a:rPr lang="en-US" dirty="0" smtClean="0"/>
              <a:t>: How is the 24-Week period measured?</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A10</a:t>
            </a:r>
            <a:r>
              <a:rPr lang="en-US" sz="2000" dirty="0" smtClean="0"/>
              <a:t>:</a:t>
            </a:r>
          </a:p>
          <a:p>
            <a:r>
              <a:rPr lang="en-US" sz="2000" dirty="0" smtClean="0"/>
              <a:t>The increased </a:t>
            </a:r>
            <a:r>
              <a:rPr lang="en-US" sz="2000" dirty="0"/>
              <a:t>24-week forgiveness spending period </a:t>
            </a:r>
            <a:r>
              <a:rPr lang="en-US" sz="2000" dirty="0" smtClean="0"/>
              <a:t>is the </a:t>
            </a:r>
            <a:r>
              <a:rPr lang="en-US" sz="2000" dirty="0"/>
              <a:t>168-day period beginning on the first loan disbursement date (or the first day of the first payroll period following the first loan disbursement date).</a:t>
            </a:r>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482794901"/>
      </p:ext>
    </p:extLst>
  </p:cSld>
  <p:clrMapOvr>
    <a:masterClrMapping/>
  </p:clrMapOvr>
  <p:transition advTm="2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Q11</a:t>
            </a:r>
            <a:r>
              <a:rPr lang="en-US" dirty="0" smtClean="0"/>
              <a:t>: If a borrower uses 24-week period, does the per-employee cap on Payroll Costs increase?</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A11</a:t>
            </a:r>
            <a:r>
              <a:rPr lang="en-US" sz="2000" dirty="0" smtClean="0"/>
              <a:t>: Yes !  The new forms clarify this important open issue.</a:t>
            </a:r>
          </a:p>
          <a:p>
            <a:r>
              <a:rPr lang="en-US" sz="2000" i="1" dirty="0" smtClean="0"/>
              <a:t>24-Week Period</a:t>
            </a:r>
            <a:r>
              <a:rPr lang="en-US" sz="2000" dirty="0" smtClean="0"/>
              <a:t>:  If </a:t>
            </a:r>
            <a:r>
              <a:rPr lang="en-US" sz="2000" dirty="0"/>
              <a:t>a borrower uses the 24-week period to calculate loan forgiveness, the caps on cash compensation qualifying as “payroll costs” correspondingly increase to (a) in the case of an employee, $46,154 and (b) in the case of a self-employed individual (including LLC members and “S” corporation shareholders), $20,833.  </a:t>
            </a:r>
            <a:endParaRPr lang="en-US" sz="2000" dirty="0" smtClean="0"/>
          </a:p>
          <a:p>
            <a:r>
              <a:rPr lang="en-US" sz="2000" i="1" dirty="0" smtClean="0"/>
              <a:t>8-Week Period</a:t>
            </a:r>
            <a:r>
              <a:rPr lang="en-US" sz="2000" dirty="0" smtClean="0"/>
              <a:t>:  If </a:t>
            </a:r>
            <a:r>
              <a:rPr lang="en-US" sz="2000" dirty="0"/>
              <a:t>a borrower elects the original 8-week spending period (in lieu of the 24 week period), the cash compensation cap stays at $15,385 for an employee or self-employed individual.</a:t>
            </a:r>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707142523"/>
      </p:ext>
    </p:extLst>
  </p:cSld>
  <p:clrMapOvr>
    <a:masterClrMapping/>
  </p:clrMapOvr>
  <p:transition advTm="20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Q12</a:t>
            </a:r>
            <a:r>
              <a:rPr lang="en-US" dirty="0" smtClean="0"/>
              <a:t>: Which form should a borrower use – Form 3508 or Form 3508EZ?</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A12</a:t>
            </a:r>
            <a:r>
              <a:rPr lang="en-US" sz="2000" dirty="0" smtClean="0"/>
              <a:t>:</a:t>
            </a:r>
          </a:p>
          <a:p>
            <a:r>
              <a:rPr lang="en-US" sz="2000" dirty="0" smtClean="0"/>
              <a:t>The </a:t>
            </a:r>
            <a:r>
              <a:rPr lang="en-US" sz="2000" dirty="0"/>
              <a:t>SBA issued two versions of the PPP loan forgiveness application – Form 3508 and Form 3508EZ.  Form 3508EZ modestly reduces the application procedure but only for a borrower expecting full loan forgiveness (before application of any restoration or other safe harbor rule).</a:t>
            </a:r>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28022964"/>
      </p:ext>
    </p:extLst>
  </p:cSld>
  <p:clrMapOvr>
    <a:masterClrMapping/>
  </p:clrMapOvr>
  <p:transition advTm="2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Q13</a:t>
            </a:r>
            <a:r>
              <a:rPr lang="en-US" dirty="0" smtClean="0"/>
              <a:t>: Does a borrower have to submit back-up documentation with its application?</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A13</a:t>
            </a:r>
            <a:r>
              <a:rPr lang="en-US" sz="2000" dirty="0" smtClean="0"/>
              <a:t>: Yes !  And quite a lot !</a:t>
            </a:r>
          </a:p>
          <a:p>
            <a:r>
              <a:rPr lang="en-US" sz="2000" dirty="0"/>
              <a:t>Upon filing, a borrower must submit clear documentation supporting permitted payroll and non-payroll costs and FTE counts, such as third-party payroll reports (payroll costs), payroll tax returns (same), loan agreements (interest), leases (rent), utility bills and employee rosters or other evidence showing FTE history</a:t>
            </a:r>
            <a:r>
              <a:rPr lang="en-US" sz="2000" dirty="0" smtClean="0"/>
              <a:t>.</a:t>
            </a:r>
          </a:p>
          <a:p>
            <a:r>
              <a:rPr lang="en-US" sz="2000" b="1" i="1" dirty="0" smtClean="0"/>
              <a:t>Note</a:t>
            </a:r>
            <a:r>
              <a:rPr lang="en-US" sz="2000" dirty="0" smtClean="0"/>
              <a:t>:  Upon request, third party payroll providers are already issuing PPP-compliant employee reports showing payroll costs and FTE status for the relevant periods.</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876570410"/>
      </p:ext>
    </p:extLst>
  </p:cSld>
  <p:clrMapOvr>
    <a:masterClrMapping/>
  </p:clrMapOvr>
  <p:transition advTm="20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Q14</a:t>
            </a:r>
            <a:r>
              <a:rPr lang="en-US" dirty="0" smtClean="0"/>
              <a:t>: Are there any other documentation retention requirements?</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A14</a:t>
            </a:r>
            <a:r>
              <a:rPr lang="en-US" sz="2000" dirty="0" smtClean="0"/>
              <a:t>: You </a:t>
            </a:r>
            <a:r>
              <a:rPr lang="en-US" sz="2000" dirty="0" err="1" smtClean="0"/>
              <a:t>betcha</a:t>
            </a:r>
            <a:r>
              <a:rPr lang="en-US" sz="2000" dirty="0" smtClean="0"/>
              <a:t> !  And quite a lot !</a:t>
            </a:r>
          </a:p>
          <a:p>
            <a:r>
              <a:rPr lang="en-US" sz="2000" dirty="0" smtClean="0"/>
              <a:t>In </a:t>
            </a:r>
            <a:r>
              <a:rPr lang="en-US" sz="2000" dirty="0"/>
              <a:t>addition to the mandatory filing documentation, a borrower must maintain in its files for </a:t>
            </a:r>
            <a:r>
              <a:rPr lang="en-US" sz="2000" i="1" dirty="0"/>
              <a:t>six years</a:t>
            </a:r>
            <a:r>
              <a:rPr lang="en-US" sz="2000" dirty="0"/>
              <a:t> supplemental documentation supporting (a) the listing of each employee on Table 1 or Table 2 of the PPP Schedule A Worksheet (FTE count and wage/salary reduction), (b) each employee job offer and rejection used to claim FTE credit, (c) a claim that the borrower could not restore FTE count as result of any federal COVID-related health guidelines and (d) PPP Schedule A Worksheet FTE Reduction Safe Harbor 2 (FTE restoration by December 31).</a:t>
            </a:r>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2059705418"/>
      </p:ext>
    </p:extLst>
  </p:cSld>
  <p:clrMapOvr>
    <a:masterClrMapping/>
  </p:clrMapOvr>
  <p:transition advTm="20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OPEN ISSUE #1 – Loan Documentation</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dirty="0" smtClean="0"/>
              <a:t>Agreements </a:t>
            </a:r>
            <a:r>
              <a:rPr lang="en-US" sz="2000" dirty="0"/>
              <a:t>and other documentation for Existing Loans do not sync with the Flex Act. Unless documentation for an Existing Loan is amended to take into account the Flex Act, a borrower cannot benefit from the Flex Act’s improvements and following the Flex Act will put a borrower into default</a:t>
            </a:r>
            <a:r>
              <a:rPr lang="en-US" sz="2000" dirty="0" smtClean="0"/>
              <a:t>.</a:t>
            </a:r>
          </a:p>
          <a:p>
            <a:r>
              <a:rPr lang="en-US" sz="2000" u="sng" dirty="0" smtClean="0"/>
              <a:t>NOTE</a:t>
            </a:r>
            <a:r>
              <a:rPr lang="en-US" sz="2000" dirty="0" smtClean="0"/>
              <a:t>:  Call </a:t>
            </a:r>
            <a:r>
              <a:rPr lang="en-US" sz="2000" dirty="0" smtClean="0"/>
              <a:t>your bank !</a:t>
            </a:r>
            <a:endParaRPr lang="en-US" sz="2000" dirty="0"/>
          </a:p>
          <a:p>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940262263"/>
      </p:ext>
    </p:extLst>
  </p:cSld>
  <p:clrMapOvr>
    <a:masterClrMapping/>
  </p:clrMapOvr>
  <p:transition advTm="20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OPEN ISSUE #2 – Tax Consequences</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dirty="0" smtClean="0"/>
              <a:t>For </a:t>
            </a:r>
            <a:r>
              <a:rPr lang="en-US" sz="2000" dirty="0"/>
              <a:t>tax purposes, a modification of an Existing Loan to reflect the Flex Act will likely result in a constructive cancellation and reissue of the Existing Loan, possibly causing the borrower to recognize debt discharge income.  </a:t>
            </a:r>
            <a:endParaRPr lang="en-US" sz="2000" dirty="0" smtClean="0"/>
          </a:p>
          <a:p>
            <a:r>
              <a:rPr lang="en-US" sz="2000" dirty="0" smtClean="0"/>
              <a:t>Guidance </a:t>
            </a:r>
            <a:r>
              <a:rPr lang="en-US" sz="2000" dirty="0"/>
              <a:t>on this point from the Internal Revenue Service is needed.</a:t>
            </a:r>
          </a:p>
          <a:p>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2530976565"/>
      </p:ext>
    </p:extLst>
  </p:cSld>
  <p:clrMapOvr>
    <a:masterClrMapping/>
  </p:clrMapOvr>
  <p:transition advTm="2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Recent Events</a:t>
            </a:r>
            <a:endParaRPr lang="en-US" u="sng" dirty="0"/>
          </a:p>
        </p:txBody>
      </p:sp>
      <p:sp>
        <p:nvSpPr>
          <p:cNvPr id="3" name="Content Placeholder 2"/>
          <p:cNvSpPr>
            <a:spLocks noGrp="1"/>
          </p:cNvSpPr>
          <p:nvPr>
            <p:ph idx="1"/>
          </p:nvPr>
        </p:nvSpPr>
        <p:spPr>
          <a:xfrm>
            <a:off x="410147" y="1626781"/>
            <a:ext cx="8323706" cy="4423145"/>
          </a:xfrm>
        </p:spPr>
        <p:txBody>
          <a:bodyPr/>
          <a:lstStyle/>
          <a:p>
            <a:r>
              <a:rPr lang="en-US" sz="2000" dirty="0" smtClean="0"/>
              <a:t>June 5 (the </a:t>
            </a:r>
            <a:r>
              <a:rPr lang="en-US" sz="2000" i="1" dirty="0"/>
              <a:t>“</a:t>
            </a:r>
            <a:r>
              <a:rPr lang="en-US" sz="2000" b="1" i="1" dirty="0"/>
              <a:t>Enactment Date</a:t>
            </a:r>
            <a:r>
              <a:rPr lang="en-US" sz="2000" i="1" dirty="0" smtClean="0"/>
              <a:t>”</a:t>
            </a:r>
            <a:r>
              <a:rPr lang="en-US" sz="2000" dirty="0" smtClean="0"/>
              <a:t>):  The </a:t>
            </a:r>
            <a:r>
              <a:rPr lang="en-US" sz="2000" dirty="0"/>
              <a:t>President </a:t>
            </a:r>
            <a:r>
              <a:rPr lang="en-US" sz="2000" dirty="0" smtClean="0"/>
              <a:t>signs </a:t>
            </a:r>
            <a:r>
              <a:rPr lang="en-US" sz="2000" dirty="0"/>
              <a:t>the Paycheck Protection Program Flexibility Act of 2020 (the </a:t>
            </a:r>
            <a:r>
              <a:rPr lang="en-US" sz="2000" i="1" dirty="0"/>
              <a:t>“</a:t>
            </a:r>
            <a:r>
              <a:rPr lang="en-US" sz="2000" b="1" i="1" dirty="0"/>
              <a:t>Flex Act</a:t>
            </a:r>
            <a:r>
              <a:rPr lang="en-US" sz="2000" i="1" dirty="0"/>
              <a:t>”</a:t>
            </a:r>
            <a:r>
              <a:rPr lang="en-US" sz="2000" dirty="0"/>
              <a:t>), after the Senate </a:t>
            </a:r>
            <a:r>
              <a:rPr lang="en-US" sz="2000" dirty="0" smtClean="0"/>
              <a:t>approves </a:t>
            </a:r>
            <a:r>
              <a:rPr lang="en-US" sz="2000" dirty="0"/>
              <a:t>the House bill without change.  </a:t>
            </a:r>
            <a:endParaRPr lang="en-US" sz="2000" dirty="0" smtClean="0"/>
          </a:p>
          <a:p>
            <a:r>
              <a:rPr lang="en-US" sz="2000" dirty="0" smtClean="0"/>
              <a:t>June 8: The </a:t>
            </a:r>
            <a:r>
              <a:rPr lang="en-US" sz="2000" dirty="0"/>
              <a:t>SBA </a:t>
            </a:r>
            <a:r>
              <a:rPr lang="en-US" sz="2000" dirty="0" smtClean="0"/>
              <a:t>issues </a:t>
            </a:r>
            <a:r>
              <a:rPr lang="en-US" sz="2000" dirty="0"/>
              <a:t>a press release clarifying a key Flex Act provision on loan forgiveness and outlining its initial regulatory priorities (the </a:t>
            </a:r>
            <a:r>
              <a:rPr lang="en-US" sz="2000" i="1" dirty="0"/>
              <a:t>“</a:t>
            </a:r>
            <a:r>
              <a:rPr lang="en-US" sz="2000" b="1" i="1" dirty="0"/>
              <a:t>Press Release</a:t>
            </a:r>
            <a:r>
              <a:rPr lang="en-US" sz="2000" i="1" dirty="0" smtClean="0"/>
              <a:t>”</a:t>
            </a:r>
            <a:r>
              <a:rPr lang="en-US" sz="2000" dirty="0" smtClean="0"/>
              <a:t>).</a:t>
            </a:r>
          </a:p>
          <a:p>
            <a:r>
              <a:rPr lang="en-US" sz="2000" dirty="0" smtClean="0"/>
              <a:t>June 16: SBA revises the </a:t>
            </a:r>
            <a:r>
              <a:rPr lang="en-US" sz="2000" dirty="0"/>
              <a:t>loan forgiveness application </a:t>
            </a:r>
            <a:r>
              <a:rPr lang="en-US" sz="2000" dirty="0" smtClean="0"/>
              <a:t>(Form 3508) and issues a “shorter” loan forgiveness application (Form 3508EZ) and a new </a:t>
            </a:r>
            <a:r>
              <a:rPr lang="en-US" sz="2000" dirty="0"/>
              <a:t>interim final rule, </a:t>
            </a:r>
            <a:r>
              <a:rPr lang="en-US" sz="2000" dirty="0" smtClean="0"/>
              <a:t>all reflecting Flex Act revisions. </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2</a:t>
            </a:fld>
            <a:endParaRPr lang="en-US" dirty="0"/>
          </a:p>
        </p:txBody>
      </p:sp>
    </p:spTree>
    <p:extLst>
      <p:ext uri="{BB962C8B-B14F-4D97-AF65-F5344CB8AC3E}">
        <p14:creationId xmlns:p14="http://schemas.microsoft.com/office/powerpoint/2010/main" val="246464780"/>
      </p:ext>
    </p:extLst>
  </p:cSld>
  <p:clrMapOvr>
    <a:masterClrMapping/>
  </p:clrMapOvr>
  <p:transition advTm="20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198" y="911025"/>
            <a:ext cx="8241991" cy="3616574"/>
          </a:xfrm>
        </p:spPr>
        <p:txBody>
          <a:bodyPr/>
          <a:lstStyle/>
          <a:p>
            <a:pPr algn="ctr"/>
            <a:r>
              <a:rPr lang="en-US" sz="2400" dirty="0" smtClean="0">
                <a:solidFill>
                  <a:schemeClr val="tx1"/>
                </a:solidFill>
              </a:rPr>
              <a:t>For further information please contact:</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Mark A. Limardo</a:t>
            </a:r>
            <a:r>
              <a:rPr lang="en-US" sz="2400" b="0" dirty="0" smtClean="0">
                <a:solidFill>
                  <a:schemeClr val="tx1"/>
                </a:solidFill>
              </a:rPr>
              <a:t/>
            </a:r>
            <a:br>
              <a:rPr lang="en-US" sz="2400" b="0" dirty="0" smtClean="0">
                <a:solidFill>
                  <a:schemeClr val="tx1"/>
                </a:solidFill>
              </a:rPr>
            </a:br>
            <a:r>
              <a:rPr lang="en-US" sz="2400" b="0" dirty="0" smtClean="0">
                <a:solidFill>
                  <a:schemeClr val="tx1"/>
                </a:solidFill>
                <a:hlinkClick r:id="rId2"/>
              </a:rPr>
              <a:t>mlimardo@olshanlaw.com</a:t>
            </a: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212.451.2364</a:t>
            </a:r>
            <a:r>
              <a:rPr lang="en-US" dirty="0" smtClean="0"/>
              <a:t/>
            </a:r>
            <a:br>
              <a:rPr lang="en-US" dirty="0" smtClean="0"/>
            </a:br>
            <a:r>
              <a:rPr lang="en-US" dirty="0" smtClean="0"/>
              <a:t/>
            </a:r>
            <a:br>
              <a:rPr lang="en-US" dirty="0" smtClean="0"/>
            </a:br>
            <a:r>
              <a:rPr lang="en-US" sz="2400" dirty="0">
                <a:solidFill>
                  <a:prstClr val="black"/>
                </a:solidFill>
              </a:rPr>
              <a:t>Michael J. Passarella</a:t>
            </a:r>
            <a:r>
              <a:rPr lang="en-US" dirty="0"/>
              <a:t/>
            </a:r>
            <a:br>
              <a:rPr lang="en-US" dirty="0"/>
            </a:br>
            <a:r>
              <a:rPr lang="en-US" sz="2400" b="0" dirty="0">
                <a:solidFill>
                  <a:prstClr val="black"/>
                </a:solidFill>
                <a:hlinkClick r:id="rId3"/>
              </a:rPr>
              <a:t>mpassarella@olshanlaw.com</a:t>
            </a:r>
            <a:r>
              <a:rPr lang="en-US" b="0" dirty="0"/>
              <a:t/>
            </a:r>
            <a:br>
              <a:rPr lang="en-US" b="0" dirty="0"/>
            </a:br>
            <a:r>
              <a:rPr lang="en-US" sz="2400" b="0" dirty="0">
                <a:solidFill>
                  <a:prstClr val="black"/>
                </a:solidFill>
              </a:rPr>
              <a:t>212.451.2322</a:t>
            </a:r>
            <a:r>
              <a:rPr lang="en-US" dirty="0"/>
              <a:t/>
            </a:r>
            <a:br>
              <a:rPr lang="en-US" dirty="0"/>
            </a:br>
            <a:endParaRPr lang="en-US" dirty="0"/>
          </a:p>
        </p:txBody>
      </p:sp>
      <p:sp>
        <p:nvSpPr>
          <p:cNvPr id="3" name="Slide Number Placeholder 2"/>
          <p:cNvSpPr>
            <a:spLocks noGrp="1"/>
          </p:cNvSpPr>
          <p:nvPr>
            <p:ph type="sldNum" sz="quarter" idx="11"/>
          </p:nvPr>
        </p:nvSpPr>
        <p:spPr/>
        <p:txBody>
          <a:bodyPr/>
          <a:lstStyle/>
          <a:p>
            <a:fld id="{12427C9C-83A2-4F56-ACC9-22B05484EC3A}" type="slidenum">
              <a:rPr lang="en-US" smtClean="0"/>
              <a:t>20</a:t>
            </a:fld>
            <a:endParaRPr lang="en-US" dirty="0"/>
          </a:p>
        </p:txBody>
      </p:sp>
      <p:sp>
        <p:nvSpPr>
          <p:cNvPr id="4" name="Subtitle 2"/>
          <p:cNvSpPr txBox="1">
            <a:spLocks/>
          </p:cNvSpPr>
          <p:nvPr/>
        </p:nvSpPr>
        <p:spPr>
          <a:xfrm>
            <a:off x="1434802" y="4887651"/>
            <a:ext cx="6749436" cy="1315978"/>
          </a:xfrm>
          <a:prstGeom prst="rect">
            <a:avLst/>
          </a:prstGeom>
        </p:spPr>
        <p:txBody>
          <a:bodyPr/>
          <a:lstStyle>
            <a:lvl1pPr marL="0" indent="0" algn="l"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457200" indent="-222250" algn="l" rtl="0" eaLnBrk="1" fontAlgn="base" hangingPunct="1">
              <a:spcBef>
                <a:spcPts val="0"/>
              </a:spcBef>
              <a:spcAft>
                <a:spcPts val="1200"/>
              </a:spcAft>
              <a:buFont typeface="Arial" panose="020B0604020202020204" pitchFamily="34" charset="0"/>
              <a:buChar char="•"/>
              <a:defRPr sz="2400" baseline="0">
                <a:solidFill>
                  <a:schemeClr val="tx1"/>
                </a:solidFill>
                <a:latin typeface="Calibri" pitchFamily="34" charset="0"/>
              </a:defRPr>
            </a:lvl2pPr>
            <a:lvl3pPr marL="857250" indent="-171450" algn="l" rtl="0" eaLnBrk="1" fontAlgn="base" hangingPunct="1">
              <a:spcBef>
                <a:spcPts val="0"/>
              </a:spcBef>
              <a:spcAft>
                <a:spcPts val="1200"/>
              </a:spcAft>
              <a:buFont typeface="Courier New" panose="02070309020205020404" pitchFamily="49" charset="0"/>
              <a:buChar char="o"/>
              <a:defRPr sz="2400" baseline="0">
                <a:solidFill>
                  <a:schemeClr val="tx1"/>
                </a:solidFill>
                <a:latin typeface="Calibri" pitchFamily="34" charset="0"/>
              </a:defRPr>
            </a:lvl3pPr>
            <a:lvl4pPr marL="1200150" indent="-171450" algn="l" rtl="0" eaLnBrk="1" fontAlgn="base" hangingPunct="1">
              <a:spcBef>
                <a:spcPts val="0"/>
              </a:spcBef>
              <a:spcAft>
                <a:spcPts val="1200"/>
              </a:spcAft>
              <a:buChar char="–"/>
              <a:defRPr sz="2400" baseline="0">
                <a:solidFill>
                  <a:schemeClr val="tx1"/>
                </a:solidFill>
                <a:latin typeface="Calibri" pitchFamily="34" charset="0"/>
              </a:defRPr>
            </a:lvl4pPr>
            <a:lvl5pPr marL="1543050" indent="-171450" algn="l" rtl="0" eaLnBrk="1" fontAlgn="base" hangingPunct="1">
              <a:spcBef>
                <a:spcPts val="0"/>
              </a:spcBef>
              <a:spcAft>
                <a:spcPts val="1200"/>
              </a:spcAft>
              <a:buChar char="»"/>
              <a:defRPr sz="2400" baseline="0">
                <a:solidFill>
                  <a:schemeClr val="tx1"/>
                </a:solidFill>
                <a:latin typeface="Calibri" pitchFamily="34" charset="0"/>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a:lstStyle>
          <a:p>
            <a:r>
              <a:rPr lang="en-US" sz="2000" kern="0" dirty="0" smtClean="0"/>
              <a:t/>
            </a:r>
            <a:br>
              <a:rPr lang="en-US" sz="2000" kern="0" dirty="0" smtClean="0"/>
            </a:br>
            <a:endParaRPr lang="en-US" sz="2000" kern="0" dirty="0" smtClean="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91630" y="1484246"/>
            <a:ext cx="914400" cy="914400"/>
          </a:xfrm>
          <a:prstGeom prst="rect">
            <a:avLst/>
          </a:prstGeom>
        </p:spPr>
      </p:pic>
      <p:sp>
        <p:nvSpPr>
          <p:cNvPr id="8" name="TextBox 7"/>
          <p:cNvSpPr txBox="1"/>
          <p:nvPr/>
        </p:nvSpPr>
        <p:spPr>
          <a:xfrm>
            <a:off x="451005" y="4887651"/>
            <a:ext cx="8241990" cy="1231106"/>
          </a:xfrm>
          <a:prstGeom prst="rect">
            <a:avLst/>
          </a:prstGeom>
          <a:noFill/>
        </p:spPr>
        <p:txBody>
          <a:bodyPr wrap="square" rtlCol="0">
            <a:spAutoFit/>
          </a:bodyPr>
          <a:lstStyle/>
          <a:p>
            <a:pPr algn="ctr"/>
            <a:r>
              <a:rPr lang="en-US" sz="2000" b="1" u="sng" dirty="0" smtClean="0">
                <a:latin typeface="Calibri" panose="020F0502020204030204" pitchFamily="34" charset="0"/>
                <a:cs typeface="Calibri" panose="020F0502020204030204" pitchFamily="34" charset="0"/>
              </a:rPr>
              <a:t>COVID – 19 Resource Guide</a:t>
            </a:r>
          </a:p>
          <a:p>
            <a:pPr algn="ctr"/>
            <a:endParaRPr lang="en-US" b="1" u="sng" dirty="0" smtClean="0">
              <a:latin typeface="Calibri" panose="020F0502020204030204" pitchFamily="34" charset="0"/>
              <a:cs typeface="Calibri" panose="020F0502020204030204" pitchFamily="34" charset="0"/>
            </a:endParaRPr>
          </a:p>
          <a:p>
            <a:r>
              <a:rPr lang="en-US" u="sng" dirty="0">
                <a:solidFill>
                  <a:srgbClr val="4029E9"/>
                </a:solidFill>
                <a:latin typeface="Calibri" panose="020F0502020204030204" pitchFamily="34" charset="0"/>
                <a:cs typeface="Calibri" panose="020F0502020204030204" pitchFamily="34" charset="0"/>
              </a:rPr>
              <a:t>https://www.olshanlaw.com/blogs-covid-19-legal-resources,federal-and-state-responses-to-covid-19</a:t>
            </a:r>
            <a:endParaRPr lang="en-US" u="sng" dirty="0" smtClean="0">
              <a:solidFill>
                <a:srgbClr val="4029E9"/>
              </a:solidFill>
              <a:latin typeface="Calibri" panose="020F0502020204030204" pitchFamily="34" charset="0"/>
              <a:cs typeface="Calibri" panose="020F0502020204030204" pitchFamily="34" charset="0"/>
            </a:endParaRP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91630" y="3151877"/>
            <a:ext cx="1024861" cy="1024861"/>
          </a:xfrm>
          <a:prstGeom prst="rect">
            <a:avLst/>
          </a:prstGeom>
        </p:spPr>
      </p:pic>
    </p:spTree>
    <p:extLst>
      <p:ext uri="{BB962C8B-B14F-4D97-AF65-F5344CB8AC3E}">
        <p14:creationId xmlns:p14="http://schemas.microsoft.com/office/powerpoint/2010/main" val="36842180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sz="2000" dirty="0"/>
              <a:t>This information and any presentation accompanying it has been prepared by </a:t>
            </a:r>
            <a:r>
              <a:rPr lang="en-US" sz="2000" dirty="0" smtClean="0"/>
              <a:t>Olshan Frome Wolosky LLP for </a:t>
            </a:r>
            <a:r>
              <a:rPr lang="en-US" sz="2000" dirty="0"/>
              <a:t>informational purposes only, and is not intended as and should not be relied upon as legal advice or opinion, or as a substitute for the advice of counsel. You should not rely on, take action on or fail to take action, based on this information.</a:t>
            </a:r>
          </a:p>
        </p:txBody>
      </p:sp>
      <p:sp>
        <p:nvSpPr>
          <p:cNvPr id="4" name="Slide Number Placeholder 3"/>
          <p:cNvSpPr>
            <a:spLocks noGrp="1"/>
          </p:cNvSpPr>
          <p:nvPr>
            <p:ph type="sldNum" sz="quarter" idx="11"/>
          </p:nvPr>
        </p:nvSpPr>
        <p:spPr/>
        <p:txBody>
          <a:bodyPr/>
          <a:lstStyle/>
          <a:p>
            <a:fld id="{12427C9C-83A2-4F56-ACC9-22B05484EC3A}" type="slidenum">
              <a:rPr lang="en-US" smtClean="0"/>
              <a:t>21</a:t>
            </a:fld>
            <a:endParaRPr lang="en-US" dirty="0"/>
          </a:p>
        </p:txBody>
      </p:sp>
    </p:spTree>
    <p:extLst>
      <p:ext uri="{BB962C8B-B14F-4D97-AF65-F5344CB8AC3E}">
        <p14:creationId xmlns:p14="http://schemas.microsoft.com/office/powerpoint/2010/main" val="2190345223"/>
      </p:ext>
    </p:extLst>
  </p:cSld>
  <p:clrMapOvr>
    <a:masterClrMapping/>
  </p:clrMapOvr>
  <p:transition advTm="2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Olshan COVID – 19 Resource Guide</a:t>
            </a:r>
            <a:endParaRPr lang="en-US" u="sng" dirty="0"/>
          </a:p>
        </p:txBody>
      </p:sp>
      <p:sp>
        <p:nvSpPr>
          <p:cNvPr id="3" name="Content Placeholder 2"/>
          <p:cNvSpPr>
            <a:spLocks noGrp="1"/>
          </p:cNvSpPr>
          <p:nvPr>
            <p:ph idx="1"/>
          </p:nvPr>
        </p:nvSpPr>
        <p:spPr>
          <a:xfrm>
            <a:off x="410147" y="1860698"/>
            <a:ext cx="8323706" cy="4189228"/>
          </a:xfrm>
        </p:spPr>
        <p:txBody>
          <a:bodyPr/>
          <a:lstStyle/>
          <a:p>
            <a:r>
              <a:rPr lang="en-US" sz="2000" dirty="0" smtClean="0"/>
              <a:t>To see the new forms, visit our COVID – 19 </a:t>
            </a:r>
            <a:r>
              <a:rPr lang="en-US" sz="2000" dirty="0"/>
              <a:t>Resource Guide at:  </a:t>
            </a:r>
            <a:endParaRPr lang="en-US" sz="2000" dirty="0" smtClean="0"/>
          </a:p>
          <a:p>
            <a:r>
              <a:rPr lang="en-US" sz="2000" dirty="0" smtClean="0">
                <a:hlinkClick r:id="rId2"/>
              </a:rPr>
              <a:t>https</a:t>
            </a:r>
            <a:r>
              <a:rPr lang="en-US" sz="2000" dirty="0">
                <a:hlinkClick r:id="rId2"/>
              </a:rPr>
              <a:t>://</a:t>
            </a:r>
            <a:r>
              <a:rPr lang="en-US" sz="2000" dirty="0" smtClean="0">
                <a:hlinkClick r:id="rId2"/>
              </a:rPr>
              <a:t>www.olshanlaw.com/blogs-covid-19-legal-resources,federal-and-state-responses-to-covid-19</a:t>
            </a:r>
            <a:endParaRPr lang="en-US" sz="2000" dirty="0" smtClean="0"/>
          </a:p>
          <a:p>
            <a:endParaRPr lang="en-US" sz="2000" dirty="0" smtClean="0"/>
          </a:p>
          <a:p>
            <a:r>
              <a:rPr lang="en-US" sz="2000" dirty="0" smtClean="0"/>
              <a:t>In addition, our resource guide provides a convenient index of all primary legislative and regulatory sources relating to COVID – 19 (including loan and forgiveness applications</a:t>
            </a:r>
            <a:r>
              <a:rPr lang="en-US" sz="2000" dirty="0"/>
              <a:t> </a:t>
            </a:r>
            <a:r>
              <a:rPr lang="en-US" sz="2000" dirty="0" smtClean="0"/>
              <a:t>and reopening protocols) and practical legal advice.</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3</a:t>
            </a:fld>
            <a:endParaRPr lang="en-US" dirty="0"/>
          </a:p>
        </p:txBody>
      </p:sp>
    </p:spTree>
    <p:extLst>
      <p:ext uri="{BB962C8B-B14F-4D97-AF65-F5344CB8AC3E}">
        <p14:creationId xmlns:p14="http://schemas.microsoft.com/office/powerpoint/2010/main" val="3949960526"/>
      </p:ext>
    </p:extLst>
  </p:cSld>
  <p:clrMapOvr>
    <a:masterClrMapping/>
  </p:clrMapOvr>
  <p:transition advTm="2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a:t>
            </a:r>
            <a:r>
              <a:rPr lang="en-US" dirty="0" smtClean="0"/>
              <a:t>:  Does the Flex Act extend the application and approval period for PPP loans.</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A1</a:t>
            </a:r>
            <a:r>
              <a:rPr lang="en-US" sz="2000" dirty="0" smtClean="0"/>
              <a:t>:  No. </a:t>
            </a:r>
            <a:r>
              <a:rPr lang="en-US" sz="2000" dirty="0"/>
              <a:t>In the Press Release, the SBA </a:t>
            </a:r>
            <a:r>
              <a:rPr lang="en-US" sz="2000" dirty="0" smtClean="0"/>
              <a:t>declares the </a:t>
            </a:r>
            <a:r>
              <a:rPr lang="en-US" sz="2000" dirty="0"/>
              <a:t>application window </a:t>
            </a:r>
            <a:r>
              <a:rPr lang="en-US" sz="2000" dirty="0" smtClean="0"/>
              <a:t>closed on </a:t>
            </a:r>
            <a:r>
              <a:rPr lang="en-US" sz="2000" dirty="0"/>
              <a:t>June 30, 2020.  A borrower must apply for </a:t>
            </a:r>
            <a:r>
              <a:rPr lang="en-US" sz="2000" i="1" dirty="0"/>
              <a:t>and</a:t>
            </a:r>
            <a:r>
              <a:rPr lang="en-US" sz="2000" dirty="0"/>
              <a:t> receive approval of a PPP loan prior to the June 30 deadline.</a:t>
            </a:r>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059448367"/>
      </p:ext>
    </p:extLst>
  </p:cSld>
  <p:clrMapOvr>
    <a:masterClrMapping/>
  </p:clrMapOvr>
  <p:transition advTm="2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Q2</a:t>
            </a:r>
            <a:r>
              <a:rPr lang="en-US" dirty="0" smtClean="0"/>
              <a:t>: What is the effective date for the Flex Act amendments?</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A2</a:t>
            </a:r>
            <a:r>
              <a:rPr lang="en-US" sz="2000" dirty="0" smtClean="0"/>
              <a:t>:  Except </a:t>
            </a:r>
            <a:r>
              <a:rPr lang="en-US" sz="2000" dirty="0"/>
              <a:t>for the term extension (as discussed </a:t>
            </a:r>
            <a:r>
              <a:rPr lang="en-US" sz="2000" dirty="0" smtClean="0"/>
              <a:t>in Q&amp;A-3), </a:t>
            </a:r>
            <a:r>
              <a:rPr lang="en-US" sz="2000" dirty="0"/>
              <a:t>the Flex Act amendments apply retroactively to loans originated prior to the Enactment Date.  The term extension applies only to </a:t>
            </a:r>
            <a:r>
              <a:rPr lang="en-US" sz="2000" dirty="0" smtClean="0"/>
              <a:t>new loans </a:t>
            </a:r>
            <a:r>
              <a:rPr lang="en-US" sz="2000" dirty="0"/>
              <a:t>“made” on or after the Enactment Date.</a:t>
            </a:r>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24741506"/>
      </p:ext>
    </p:extLst>
  </p:cSld>
  <p:clrMapOvr>
    <a:masterClrMapping/>
  </p:clrMapOvr>
  <p:transition advTm="2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Q3</a:t>
            </a:r>
            <a:r>
              <a:rPr lang="en-US" dirty="0" smtClean="0"/>
              <a:t>: Does the Flex Act extend the maturity date for an unforgiven PPP loan?</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A3</a:t>
            </a:r>
            <a:r>
              <a:rPr lang="en-US" sz="2000" dirty="0" smtClean="0"/>
              <a:t>:  Yes.  But only </a:t>
            </a:r>
            <a:r>
              <a:rPr lang="en-US" sz="2000" dirty="0"/>
              <a:t>for loans made after the Enactment Date, the term is extended from two to five years.   The term of a loan originated prior to the Enactment Date (an </a:t>
            </a:r>
            <a:r>
              <a:rPr lang="en-US" sz="2000" i="1" dirty="0"/>
              <a:t>“</a:t>
            </a:r>
            <a:r>
              <a:rPr lang="en-US" sz="2000" b="1" i="1" dirty="0"/>
              <a:t>Existing Loan</a:t>
            </a:r>
            <a:r>
              <a:rPr lang="en-US" sz="2000" i="1" dirty="0"/>
              <a:t>”</a:t>
            </a:r>
            <a:r>
              <a:rPr lang="en-US" sz="2000" dirty="0"/>
              <a:t>) remains at two years, unless the borrower and the lender mutually agree to amend the term (as the Flex Act permits). </a:t>
            </a:r>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688385762"/>
      </p:ext>
    </p:extLst>
  </p:cSld>
  <p:clrMapOvr>
    <a:masterClrMapping/>
  </p:clrMapOvr>
  <p:transition advTm="2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Q4</a:t>
            </a:r>
            <a:r>
              <a:rPr lang="en-US" dirty="0" smtClean="0"/>
              <a:t>: Does the Flex Act extend the spending period for forgiveness purposes?</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A4</a:t>
            </a:r>
            <a:r>
              <a:rPr lang="en-US" sz="2000" dirty="0" smtClean="0"/>
              <a:t>: Yes, at the borrower’s option in the case of an Existing Loan.</a:t>
            </a:r>
          </a:p>
          <a:p>
            <a:r>
              <a:rPr lang="en-US" sz="2000" dirty="0" smtClean="0"/>
              <a:t>For </a:t>
            </a:r>
            <a:r>
              <a:rPr lang="en-US" sz="2000" dirty="0"/>
              <a:t>forgiveness purposes, the spending period for loan proceeds increases from the original 8 weeks to 24 weeks (capped at December 31, 2020) from the first disbursement date.  </a:t>
            </a:r>
            <a:endParaRPr lang="en-US" sz="2000" dirty="0" smtClean="0"/>
          </a:p>
          <a:p>
            <a:r>
              <a:rPr lang="en-US" sz="2000" dirty="0" smtClean="0"/>
              <a:t>A </a:t>
            </a:r>
            <a:r>
              <a:rPr lang="en-US" sz="2000" dirty="0"/>
              <a:t>borrower under an Existing Loan can elect to use the original 8-week spending period (instead of the extended 24-week period), which may be advantageous for a borrower that took action based on original 8-week period.</a:t>
            </a:r>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3851077131"/>
      </p:ext>
    </p:extLst>
  </p:cSld>
  <p:clrMapOvr>
    <a:masterClrMapping/>
  </p:clrMapOvr>
  <p:transition advTm="2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Q5</a:t>
            </a:r>
            <a:r>
              <a:rPr lang="en-US" dirty="0" smtClean="0"/>
              <a:t>: Is a borrower still required to spend at least 75% of loan proceeds on Payroll Costs?</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A5</a:t>
            </a:r>
            <a:r>
              <a:rPr lang="en-US" sz="2000" dirty="0" smtClean="0"/>
              <a:t>:   </a:t>
            </a:r>
            <a:r>
              <a:rPr lang="en-US" sz="2000" dirty="0"/>
              <a:t>The Flex Act reduces the percentage of loan proceeds that, as a pre-condition to loan forgiveness, a borrower must spend on </a:t>
            </a:r>
            <a:r>
              <a:rPr lang="en-US" sz="2000" dirty="0" smtClean="0"/>
              <a:t>Payroll Costs </a:t>
            </a:r>
            <a:r>
              <a:rPr lang="en-US" sz="2000" dirty="0"/>
              <a:t>to 60% (down from 75%).  </a:t>
            </a:r>
            <a:endParaRPr lang="en-US" sz="2000" dirty="0" smtClean="0"/>
          </a:p>
          <a:p>
            <a:r>
              <a:rPr lang="en-US" sz="2000" dirty="0" smtClean="0"/>
              <a:t>In </a:t>
            </a:r>
            <a:r>
              <a:rPr lang="en-US" sz="2000" dirty="0"/>
              <a:t>the Press Release, the SBA clarified that a borrower can still qualify for partial loan forgiveness if the borrower uses less than 60% of the loan proceeds for </a:t>
            </a:r>
            <a:r>
              <a:rPr lang="en-US" sz="2000" dirty="0" smtClean="0"/>
              <a:t>Payroll Costs</a:t>
            </a:r>
            <a:r>
              <a:rPr lang="en-US" sz="2000" dirty="0"/>
              <a:t>, allaying concerns that a payroll spending miss would result in a complete “cliff” loss of loan forgiveness</a:t>
            </a:r>
            <a:r>
              <a:rPr lang="en-US" sz="2000" dirty="0" smtClean="0"/>
              <a:t>.</a:t>
            </a:r>
          </a:p>
          <a:p>
            <a:r>
              <a:rPr lang="en-US" sz="2000" b="1" i="1" dirty="0" smtClean="0"/>
              <a:t>Note:  </a:t>
            </a:r>
            <a:r>
              <a:rPr lang="en-US" sz="2000" dirty="0" smtClean="0"/>
              <a:t>The calculations in the new forms confirm this result.</a:t>
            </a:r>
            <a:endParaRPr lang="en-US" sz="2000" dirty="0"/>
          </a:p>
          <a:p>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4293752552"/>
      </p:ext>
    </p:extLst>
  </p:cSld>
  <p:clrMapOvr>
    <a:masterClrMapping/>
  </p:clrMapOvr>
  <p:transition advTm="2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Q6</a:t>
            </a:r>
            <a:r>
              <a:rPr lang="en-US" dirty="0" smtClean="0"/>
              <a:t>: Under the Flex Act, when does a borrower have to start repaying a PPP loan?</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A6</a:t>
            </a:r>
            <a:r>
              <a:rPr lang="en-US" sz="2000" dirty="0" smtClean="0"/>
              <a:t>:  If </a:t>
            </a:r>
            <a:r>
              <a:rPr lang="en-US" sz="2000" dirty="0"/>
              <a:t>a borrower applies for loan forgiveness within 10 months from the end of the borrower’s selected spending period, loan repayment remains deferred until the SBA’s final determination on loan forgiveness.  </a:t>
            </a:r>
            <a:endParaRPr lang="en-US" sz="2000" dirty="0" smtClean="0"/>
          </a:p>
          <a:p>
            <a:r>
              <a:rPr lang="en-US" sz="2000" dirty="0" smtClean="0"/>
              <a:t>Some </a:t>
            </a:r>
            <a:r>
              <a:rPr lang="en-US" sz="2000" dirty="0"/>
              <a:t>have cautioned that an application for loan forgiveness must be made within the 10-month period or not at all.  In our view, if a borrower applies for loan forgiveness after the 10-month period, the borrower’s PPP loan will go into repayment mode, and the borrower will have to seek reimbursement for any excess loan repayments as part of the loan forgiveness process.  </a:t>
            </a:r>
            <a:endParaRPr lang="en-US" sz="2000" dirty="0" smtClean="0"/>
          </a:p>
          <a:p>
            <a:r>
              <a:rPr lang="en-US" sz="2000" b="1" i="1" dirty="0" smtClean="0"/>
              <a:t>Note</a:t>
            </a:r>
            <a:r>
              <a:rPr lang="en-US" sz="2000" dirty="0" smtClean="0"/>
              <a:t>:  The new forms leave open this issue.  So just apply for loan forgiveness within 10 months !</a:t>
            </a:r>
            <a:endParaRPr lang="en-US" sz="2000" dirty="0"/>
          </a:p>
          <a:p>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964390048"/>
      </p:ext>
    </p:extLst>
  </p:cSld>
  <p:clrMapOvr>
    <a:masterClrMapping/>
  </p:clrMapOvr>
  <p:transition advTm="20000"/>
  <p:timing>
    <p:tnLst>
      <p:par>
        <p:cTn id="1" dur="indefinite" restart="never" nodeType="tmRoot"/>
      </p:par>
    </p:tnLst>
  </p:timing>
</p:sld>
</file>

<file path=ppt/theme/theme1.xml><?xml version="1.0" encoding="utf-8"?>
<a:theme xmlns:a="http://schemas.openxmlformats.org/drawingml/2006/main" name="Olshan Theme">
  <a:themeElements>
    <a:clrScheme name="OGFRW">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Olshan Theme</Template>
  <TotalTime>9925</TotalTime>
  <Words>1744</Words>
  <Application>Microsoft Office PowerPoint</Application>
  <PresentationFormat>On-screen Show (4:3)</PresentationFormat>
  <Paragraphs>96</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Courier New</vt:lpstr>
      <vt:lpstr>Times New Roman</vt:lpstr>
      <vt:lpstr>Olshan Theme</vt:lpstr>
      <vt:lpstr>The Paycheck Protection Program Flexibility Act: The New Forgiveness Application</vt:lpstr>
      <vt:lpstr>Recent Events</vt:lpstr>
      <vt:lpstr>Olshan COVID – 19 Resource Guide</vt:lpstr>
      <vt:lpstr>Q1:  Does the Flex Act extend the application and approval period for PPP loans.</vt:lpstr>
      <vt:lpstr>Q2: What is the effective date for the Flex Act amendments?</vt:lpstr>
      <vt:lpstr>Q3: Does the Flex Act extend the maturity date for an unforgiven PPP loan?</vt:lpstr>
      <vt:lpstr>Q4: Does the Flex Act extend the spending period for forgiveness purposes?</vt:lpstr>
      <vt:lpstr>Q5: Is a borrower still required to spend at least 75% of loan proceeds on Payroll Costs?</vt:lpstr>
      <vt:lpstr>Q6: Under the Flex Act, when does a borrower have to start repaying a PPP loan?</vt:lpstr>
      <vt:lpstr>Q7: Does the Flex Act extend the deadline for re-hiring laid-off employees and restoring wage cuts?</vt:lpstr>
      <vt:lpstr>Q8: What happens if business conditions prevent a borrower from restoring FTE count?</vt:lpstr>
      <vt:lpstr>Q9: Does the FTE relief rule apply to compliance with state and local health restrictions?</vt:lpstr>
      <vt:lpstr>Q10: How is the 24-Week period measured?</vt:lpstr>
      <vt:lpstr>Q11: If a borrower uses 24-week period, does the per-employee cap on Payroll Costs increase?</vt:lpstr>
      <vt:lpstr>Q12: Which form should a borrower use – Form 3508 or Form 3508EZ?</vt:lpstr>
      <vt:lpstr>Q13: Does a borrower have to submit back-up documentation with its application?</vt:lpstr>
      <vt:lpstr>Q14: Are there any other documentation retention requirements?</vt:lpstr>
      <vt:lpstr>OPEN ISSUE #1 – Loan Documentation</vt:lpstr>
      <vt:lpstr>OPEN ISSUE #2 – Tax Consequences</vt:lpstr>
      <vt:lpstr>For further information please contact:  Mark A. Limardo mlimardo@olshanlaw.com 212.451.2364  Michael J. Passarella mpassarella@olshanlaw.com 212.451.2322 </vt:lpstr>
      <vt:lpstr>Disclaimer</vt:lpstr>
    </vt:vector>
  </TitlesOfParts>
  <Company>Olshan Frome Wolosky LLP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CARES Act – Tax Update</dc:title>
  <dc:creator>Aspis, Marc N.</dc:creator>
  <cp:lastModifiedBy>Limardo, Mark A.</cp:lastModifiedBy>
  <cp:revision>319</cp:revision>
  <dcterms:created xsi:type="dcterms:W3CDTF">2020-03-29T14:12:41Z</dcterms:created>
  <dcterms:modified xsi:type="dcterms:W3CDTF">2020-06-30T19:56:09Z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seDocID">
    <vt:bool>true</vt:bool>
  </property>
</Properties>
</file>