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1"/>
  </p:notesMasterIdLst>
  <p:handoutMasterIdLst>
    <p:handoutMasterId r:id="rId22"/>
  </p:handoutMasterIdLst>
  <p:sldIdLst>
    <p:sldId id="256" r:id="rId2"/>
    <p:sldId id="257" r:id="rId3"/>
    <p:sldId id="346" r:id="rId4"/>
    <p:sldId id="316" r:id="rId5"/>
    <p:sldId id="347" r:id="rId6"/>
    <p:sldId id="348" r:id="rId7"/>
    <p:sldId id="349" r:id="rId8"/>
    <p:sldId id="350" r:id="rId9"/>
    <p:sldId id="351" r:id="rId10"/>
    <p:sldId id="352" r:id="rId11"/>
    <p:sldId id="353" r:id="rId12"/>
    <p:sldId id="358" r:id="rId13"/>
    <p:sldId id="354" r:id="rId14"/>
    <p:sldId id="355" r:id="rId15"/>
    <p:sldId id="357" r:id="rId16"/>
    <p:sldId id="359" r:id="rId17"/>
    <p:sldId id="356" r:id="rId18"/>
    <p:sldId id="295" r:id="rId19"/>
    <p:sldId id="34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29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820" autoAdjust="0"/>
    <p:restoredTop sz="86425" autoAdjust="0"/>
  </p:normalViewPr>
  <p:slideViewPr>
    <p:cSldViewPr snapToGrid="0">
      <p:cViewPr varScale="1">
        <p:scale>
          <a:sx n="90" d="100"/>
          <a:sy n="90" d="100"/>
        </p:scale>
        <p:origin x="2028" y="90"/>
      </p:cViewPr>
      <p:guideLst>
        <p:guide orient="horz" pos="2160"/>
        <p:guide pos="2880"/>
      </p:guideLst>
    </p:cSldViewPr>
  </p:slideViewPr>
  <p:outlineViewPr>
    <p:cViewPr>
      <p:scale>
        <a:sx n="66" d="100"/>
        <a:sy n="66" d="100"/>
      </p:scale>
      <p:origin x="0" y="-2592"/>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70" d="100"/>
          <a:sy n="70" d="100"/>
        </p:scale>
        <p:origin x="276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2493509-B094-4378-B244-D3331B10BD6D}" type="datetimeFigureOut">
              <a:rPr lang="en-US" smtClean="0"/>
              <a:t>6/11/2020</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E3189EE-676D-4A7F-B6C9-32D9CBAFCEC4}" type="slidenum">
              <a:rPr lang="en-US" smtClean="0"/>
              <a:t>‹#›</a:t>
            </a:fld>
            <a:endParaRPr lang="en-US" dirty="0"/>
          </a:p>
        </p:txBody>
      </p:sp>
    </p:spTree>
    <p:extLst>
      <p:ext uri="{BB962C8B-B14F-4D97-AF65-F5344CB8AC3E}">
        <p14:creationId xmlns:p14="http://schemas.microsoft.com/office/powerpoint/2010/main" val="27917017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FEBF36-11F7-45FE-9875-B3383F4D45B9}" type="datetimeFigureOut">
              <a:rPr lang="en-US" smtClean="0"/>
              <a:t>6/11/2020</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EBB995-0DC1-49D1-B151-780AB5CCAE55}" type="slidenum">
              <a:rPr lang="en-US" smtClean="0"/>
              <a:t>‹#›</a:t>
            </a:fld>
            <a:endParaRPr lang="en-US" dirty="0"/>
          </a:p>
        </p:txBody>
      </p:sp>
    </p:spTree>
    <p:extLst>
      <p:ext uri="{BB962C8B-B14F-4D97-AF65-F5344CB8AC3E}">
        <p14:creationId xmlns:p14="http://schemas.microsoft.com/office/powerpoint/2010/main" val="16592793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EBB995-0DC1-49D1-B151-780AB5CCAE55}" type="slidenum">
              <a:rPr lang="en-US" smtClean="0"/>
              <a:t>1</a:t>
            </a:fld>
            <a:endParaRPr lang="en-US" dirty="0"/>
          </a:p>
        </p:txBody>
      </p:sp>
    </p:spTree>
    <p:extLst>
      <p:ext uri="{BB962C8B-B14F-4D97-AF65-F5344CB8AC3E}">
        <p14:creationId xmlns:p14="http://schemas.microsoft.com/office/powerpoint/2010/main" val="37221147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lvl1pPr algn="ctr">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smtClean="0"/>
              <a:t>Click to edit Master subtitle style</a:t>
            </a:r>
            <a:endParaRPr lang="en-US"/>
          </a:p>
        </p:txBody>
      </p:sp>
      <p:sp>
        <p:nvSpPr>
          <p:cNvPr id="5" name="Rectangle 6"/>
          <p:cNvSpPr>
            <a:spLocks noGrp="1" noChangeArrowheads="1"/>
          </p:cNvSpPr>
          <p:nvPr>
            <p:ph type="sldNum" sz="quarter" idx="11"/>
          </p:nvPr>
        </p:nvSpPr>
        <p:spPr>
          <a:ln/>
        </p:spPr>
        <p:txBody>
          <a:bodyPr/>
          <a:lstStyle>
            <a:lvl1pPr>
              <a:defRPr/>
            </a:lvl1pPr>
          </a:lstStyle>
          <a:p>
            <a:fld id="{12427C9C-83A2-4F56-ACC9-22B05484EC3A}" type="slidenum">
              <a:rPr lang="en-US" smtClean="0"/>
              <a:pPr/>
              <a:t>‹#›</a:t>
            </a:fld>
            <a:endParaRPr lang="en-US" dirty="0"/>
          </a:p>
        </p:txBody>
      </p:sp>
      <p:sp>
        <p:nvSpPr>
          <p:cNvPr id="6" name="Rectangle 4"/>
          <p:cNvSpPr>
            <a:spLocks noGrp="1" noChangeArrowheads="1"/>
          </p:cNvSpPr>
          <p:nvPr>
            <p:ph type="dt" sz="half" idx="12"/>
          </p:nvPr>
        </p:nvSpPr>
        <p:spPr>
          <a:xfrm>
            <a:off x="685800" y="6248400"/>
            <a:ext cx="1905000" cy="457200"/>
          </a:xfrm>
          <a:prstGeom prst="rect">
            <a:avLst/>
          </a:prstGeom>
          <a:ln/>
        </p:spPr>
        <p:txBody>
          <a:bodyPr/>
          <a:lstStyle>
            <a:lvl1pPr>
              <a:defRPr/>
            </a:lvl1pPr>
          </a:lstStyle>
          <a:p>
            <a:fld id="{85413E4E-EA8F-41EA-8DCC-C568C54249DA}" type="datetime1">
              <a:rPr lang="en-US" smtClean="0"/>
              <a:t>6/11/2020</a:t>
            </a:fld>
            <a:endParaRPr lang="en-US" dirty="0"/>
          </a:p>
        </p:txBody>
      </p:sp>
    </p:spTree>
    <p:extLst>
      <p:ext uri="{BB962C8B-B14F-4D97-AF65-F5344CB8AC3E}">
        <p14:creationId xmlns:p14="http://schemas.microsoft.com/office/powerpoint/2010/main" val="407420789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600075" y="6705600"/>
            <a:ext cx="1143000" cy="304800"/>
          </a:xfrm>
          <a:prstGeom prst="rect">
            <a:avLst/>
          </a:prstGeom>
          <a:ln/>
        </p:spPr>
        <p:txBody>
          <a:bodyPr/>
          <a:lstStyle>
            <a:lvl1pPr>
              <a:defRPr/>
            </a:lvl1pPr>
          </a:lstStyle>
          <a:p>
            <a:endParaRPr lang="en-US" dirty="0"/>
          </a:p>
        </p:txBody>
      </p:sp>
      <p:sp>
        <p:nvSpPr>
          <p:cNvPr id="5" name="Rectangle 6"/>
          <p:cNvSpPr>
            <a:spLocks noGrp="1" noChangeArrowheads="1"/>
          </p:cNvSpPr>
          <p:nvPr>
            <p:ph type="sldNum" sz="quarter" idx="11"/>
          </p:nvPr>
        </p:nvSpPr>
        <p:spPr>
          <a:ln/>
        </p:spPr>
        <p:txBody>
          <a:bodyPr/>
          <a:lstStyle>
            <a:lvl1pPr>
              <a:defRPr/>
            </a:lvl1pPr>
          </a:lstStyle>
          <a:p>
            <a:fld id="{12427C9C-83A2-4F56-ACC9-22B05484EC3A}" type="slidenum">
              <a:rPr lang="en-US" smtClean="0"/>
              <a:t>‹#›</a:t>
            </a:fld>
            <a:endParaRPr lang="en-US" dirty="0"/>
          </a:p>
        </p:txBody>
      </p:sp>
      <p:sp>
        <p:nvSpPr>
          <p:cNvPr id="6" name="Rectangle 4"/>
          <p:cNvSpPr>
            <a:spLocks noGrp="1" noChangeArrowheads="1"/>
          </p:cNvSpPr>
          <p:nvPr>
            <p:ph type="dt" sz="half" idx="12"/>
          </p:nvPr>
        </p:nvSpPr>
        <p:spPr>
          <a:xfrm>
            <a:off x="685800" y="6248400"/>
            <a:ext cx="1905000" cy="457200"/>
          </a:xfrm>
          <a:prstGeom prst="rect">
            <a:avLst/>
          </a:prstGeom>
          <a:ln/>
        </p:spPr>
        <p:txBody>
          <a:bodyPr/>
          <a:lstStyle>
            <a:lvl1pPr>
              <a:defRPr/>
            </a:lvl1pPr>
          </a:lstStyle>
          <a:p>
            <a:fld id="{4C924E44-1BB6-4C7E-AECD-EFEF8934FC93}" type="datetime1">
              <a:rPr lang="en-US" smtClean="0"/>
              <a:t>6/11/2020</a:t>
            </a:fld>
            <a:endParaRPr lang="en-US" dirty="0"/>
          </a:p>
        </p:txBody>
      </p:sp>
    </p:spTree>
    <p:extLst>
      <p:ext uri="{BB962C8B-B14F-4D97-AF65-F5344CB8AC3E}">
        <p14:creationId xmlns:p14="http://schemas.microsoft.com/office/powerpoint/2010/main" val="1796268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600075" y="6705600"/>
            <a:ext cx="1143000" cy="304800"/>
          </a:xfrm>
          <a:prstGeom prst="rect">
            <a:avLst/>
          </a:prstGeom>
          <a:ln/>
        </p:spPr>
        <p:txBody>
          <a:bodyPr/>
          <a:lstStyle>
            <a:lvl1pPr>
              <a:defRPr/>
            </a:lvl1pPr>
          </a:lstStyle>
          <a:p>
            <a:endParaRPr lang="en-US" dirty="0"/>
          </a:p>
        </p:txBody>
      </p:sp>
      <p:sp>
        <p:nvSpPr>
          <p:cNvPr id="5" name="Rectangle 6"/>
          <p:cNvSpPr>
            <a:spLocks noGrp="1" noChangeArrowheads="1"/>
          </p:cNvSpPr>
          <p:nvPr>
            <p:ph type="sldNum" sz="quarter" idx="11"/>
          </p:nvPr>
        </p:nvSpPr>
        <p:spPr>
          <a:ln/>
        </p:spPr>
        <p:txBody>
          <a:bodyPr/>
          <a:lstStyle>
            <a:lvl1pPr>
              <a:defRPr/>
            </a:lvl1pPr>
          </a:lstStyle>
          <a:p>
            <a:fld id="{12427C9C-83A2-4F56-ACC9-22B05484EC3A}" type="slidenum">
              <a:rPr lang="en-US" smtClean="0"/>
              <a:t>‹#›</a:t>
            </a:fld>
            <a:endParaRPr lang="en-US" dirty="0"/>
          </a:p>
        </p:txBody>
      </p:sp>
      <p:sp>
        <p:nvSpPr>
          <p:cNvPr id="6" name="Rectangle 4"/>
          <p:cNvSpPr>
            <a:spLocks noGrp="1" noChangeArrowheads="1"/>
          </p:cNvSpPr>
          <p:nvPr>
            <p:ph type="dt" sz="half" idx="12"/>
          </p:nvPr>
        </p:nvSpPr>
        <p:spPr>
          <a:xfrm>
            <a:off x="685800" y="6248400"/>
            <a:ext cx="1905000" cy="457200"/>
          </a:xfrm>
          <a:prstGeom prst="rect">
            <a:avLst/>
          </a:prstGeom>
          <a:ln/>
        </p:spPr>
        <p:txBody>
          <a:bodyPr/>
          <a:lstStyle>
            <a:lvl1pPr>
              <a:defRPr/>
            </a:lvl1pPr>
          </a:lstStyle>
          <a:p>
            <a:fld id="{55D8EC36-6F13-41B1-9D72-F4729DA506B4}" type="datetime1">
              <a:rPr lang="en-US" smtClean="0"/>
              <a:t>6/11/2020</a:t>
            </a:fld>
            <a:endParaRPr lang="en-US" dirty="0"/>
          </a:p>
        </p:txBody>
      </p:sp>
    </p:spTree>
    <p:extLst>
      <p:ext uri="{BB962C8B-B14F-4D97-AF65-F5344CB8AC3E}">
        <p14:creationId xmlns:p14="http://schemas.microsoft.com/office/powerpoint/2010/main" val="1586357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baseline="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400" baseline="0"/>
            </a:lvl1pPr>
            <a:lvl2pPr>
              <a:defRPr sz="2400" baseline="0"/>
            </a:lvl2pPr>
            <a:lvl3pPr>
              <a:defRPr sz="2400" baseline="0"/>
            </a:lvl3pPr>
            <a:lvl4pPr>
              <a:defRPr sz="2400" baseline="0"/>
            </a:lvl4pPr>
            <a:lvl5pPr>
              <a:defRPr sz="2400" baseline="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xfrm>
            <a:off x="600075" y="6705600"/>
            <a:ext cx="1143000" cy="304800"/>
          </a:xfrm>
          <a:prstGeom prst="rect">
            <a:avLst/>
          </a:prstGeom>
          <a:ln/>
        </p:spPr>
        <p:txBody>
          <a:bodyPr/>
          <a:lstStyle>
            <a:lvl1pPr>
              <a:defRPr/>
            </a:lvl1pPr>
          </a:lstStyle>
          <a:p>
            <a:endParaRPr lang="en-US" dirty="0"/>
          </a:p>
        </p:txBody>
      </p:sp>
      <p:sp>
        <p:nvSpPr>
          <p:cNvPr id="5" name="Rectangle 6"/>
          <p:cNvSpPr>
            <a:spLocks noGrp="1" noChangeArrowheads="1"/>
          </p:cNvSpPr>
          <p:nvPr>
            <p:ph type="sldNum" sz="quarter" idx="11"/>
          </p:nvPr>
        </p:nvSpPr>
        <p:spPr>
          <a:ln/>
        </p:spPr>
        <p:txBody>
          <a:bodyPr/>
          <a:lstStyle>
            <a:lvl1pPr>
              <a:defRPr/>
            </a:lvl1pPr>
          </a:lstStyle>
          <a:p>
            <a:fld id="{12427C9C-83A2-4F56-ACC9-22B05484EC3A}" type="slidenum">
              <a:rPr lang="en-US" smtClean="0"/>
              <a:t>‹#›</a:t>
            </a:fld>
            <a:endParaRPr lang="en-US" dirty="0"/>
          </a:p>
        </p:txBody>
      </p:sp>
      <p:sp>
        <p:nvSpPr>
          <p:cNvPr id="6" name="Rectangle 4"/>
          <p:cNvSpPr>
            <a:spLocks noGrp="1" noChangeArrowheads="1"/>
          </p:cNvSpPr>
          <p:nvPr>
            <p:ph type="dt" sz="half" idx="12"/>
          </p:nvPr>
        </p:nvSpPr>
        <p:spPr>
          <a:xfrm>
            <a:off x="685800" y="6248400"/>
            <a:ext cx="1905000" cy="457200"/>
          </a:xfrm>
          <a:prstGeom prst="rect">
            <a:avLst/>
          </a:prstGeom>
          <a:ln/>
        </p:spPr>
        <p:txBody>
          <a:bodyPr/>
          <a:lstStyle>
            <a:lvl1pPr>
              <a:defRPr/>
            </a:lvl1pPr>
          </a:lstStyle>
          <a:p>
            <a:fld id="{9ADE2CDB-71F7-4ED5-98A3-F83F96785E7E}" type="datetime1">
              <a:rPr lang="en-US" smtClean="0"/>
              <a:t>6/11/2020</a:t>
            </a:fld>
            <a:endParaRPr lang="en-US" dirty="0"/>
          </a:p>
        </p:txBody>
      </p:sp>
    </p:spTree>
    <p:extLst>
      <p:ext uri="{BB962C8B-B14F-4D97-AF65-F5344CB8AC3E}">
        <p14:creationId xmlns:p14="http://schemas.microsoft.com/office/powerpoint/2010/main" val="3028413531"/>
      </p:ext>
    </p:extLst>
  </p:cSld>
  <p:clrMapOvr>
    <a:masterClrMapping/>
  </p:clrMapOvr>
  <p:transition advTm="20000"/>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smtClean="0"/>
              <a:t>Click to edit Master text styles</a:t>
            </a:r>
          </a:p>
        </p:txBody>
      </p:sp>
      <p:sp>
        <p:nvSpPr>
          <p:cNvPr id="4" name="Rectangle 5"/>
          <p:cNvSpPr>
            <a:spLocks noGrp="1" noChangeArrowheads="1"/>
          </p:cNvSpPr>
          <p:nvPr>
            <p:ph type="ftr" sz="quarter" idx="10"/>
          </p:nvPr>
        </p:nvSpPr>
        <p:spPr>
          <a:xfrm>
            <a:off x="600075" y="6705600"/>
            <a:ext cx="1143000" cy="304800"/>
          </a:xfrm>
          <a:prstGeom prst="rect">
            <a:avLst/>
          </a:prstGeom>
          <a:ln/>
        </p:spPr>
        <p:txBody>
          <a:bodyPr/>
          <a:lstStyle>
            <a:lvl1pPr>
              <a:defRPr/>
            </a:lvl1pPr>
          </a:lstStyle>
          <a:p>
            <a:endParaRPr lang="en-US" dirty="0"/>
          </a:p>
        </p:txBody>
      </p:sp>
      <p:sp>
        <p:nvSpPr>
          <p:cNvPr id="5" name="Rectangle 6"/>
          <p:cNvSpPr>
            <a:spLocks noGrp="1" noChangeArrowheads="1"/>
          </p:cNvSpPr>
          <p:nvPr>
            <p:ph type="sldNum" sz="quarter" idx="11"/>
          </p:nvPr>
        </p:nvSpPr>
        <p:spPr>
          <a:ln/>
        </p:spPr>
        <p:txBody>
          <a:bodyPr/>
          <a:lstStyle>
            <a:lvl1pPr>
              <a:defRPr/>
            </a:lvl1pPr>
          </a:lstStyle>
          <a:p>
            <a:fld id="{12427C9C-83A2-4F56-ACC9-22B05484EC3A}" type="slidenum">
              <a:rPr lang="en-US" smtClean="0"/>
              <a:t>‹#›</a:t>
            </a:fld>
            <a:endParaRPr lang="en-US" dirty="0"/>
          </a:p>
        </p:txBody>
      </p:sp>
      <p:sp>
        <p:nvSpPr>
          <p:cNvPr id="6" name="Rectangle 4"/>
          <p:cNvSpPr>
            <a:spLocks noGrp="1" noChangeArrowheads="1"/>
          </p:cNvSpPr>
          <p:nvPr>
            <p:ph type="dt" sz="half" idx="12"/>
          </p:nvPr>
        </p:nvSpPr>
        <p:spPr>
          <a:xfrm>
            <a:off x="685800" y="6248400"/>
            <a:ext cx="1905000" cy="457200"/>
          </a:xfrm>
          <a:prstGeom prst="rect">
            <a:avLst/>
          </a:prstGeom>
          <a:ln/>
        </p:spPr>
        <p:txBody>
          <a:bodyPr/>
          <a:lstStyle>
            <a:lvl1pPr>
              <a:defRPr/>
            </a:lvl1pPr>
          </a:lstStyle>
          <a:p>
            <a:fld id="{0C37D9FE-A01B-4B35-997A-C56067B2ED10}" type="datetime1">
              <a:rPr lang="en-US" smtClean="0"/>
              <a:t>6/11/2020</a:t>
            </a:fld>
            <a:endParaRPr lang="en-US" dirty="0"/>
          </a:p>
        </p:txBody>
      </p:sp>
    </p:spTree>
    <p:extLst>
      <p:ext uri="{BB962C8B-B14F-4D97-AF65-F5344CB8AC3E}">
        <p14:creationId xmlns:p14="http://schemas.microsoft.com/office/powerpoint/2010/main" val="1725055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xfrm>
            <a:off x="600075" y="6705600"/>
            <a:ext cx="1143000" cy="304800"/>
          </a:xfrm>
          <a:prstGeom prst="rect">
            <a:avLst/>
          </a:prstGeom>
          <a:ln/>
        </p:spPr>
        <p:txBody>
          <a:bodyPr/>
          <a:lstStyle>
            <a:lvl1pPr>
              <a:defRPr/>
            </a:lvl1pPr>
          </a:lstStyle>
          <a:p>
            <a:endParaRPr lang="en-US" dirty="0"/>
          </a:p>
        </p:txBody>
      </p:sp>
      <p:sp>
        <p:nvSpPr>
          <p:cNvPr id="6" name="Rectangle 6"/>
          <p:cNvSpPr>
            <a:spLocks noGrp="1" noChangeArrowheads="1"/>
          </p:cNvSpPr>
          <p:nvPr>
            <p:ph type="sldNum" sz="quarter" idx="11"/>
          </p:nvPr>
        </p:nvSpPr>
        <p:spPr>
          <a:ln/>
        </p:spPr>
        <p:txBody>
          <a:bodyPr/>
          <a:lstStyle>
            <a:lvl1pPr>
              <a:defRPr/>
            </a:lvl1pPr>
          </a:lstStyle>
          <a:p>
            <a:fld id="{12427C9C-83A2-4F56-ACC9-22B05484EC3A}" type="slidenum">
              <a:rPr lang="en-US" smtClean="0"/>
              <a:t>‹#›</a:t>
            </a:fld>
            <a:endParaRPr lang="en-US" dirty="0"/>
          </a:p>
        </p:txBody>
      </p:sp>
      <p:sp>
        <p:nvSpPr>
          <p:cNvPr id="7" name="Rectangle 4"/>
          <p:cNvSpPr>
            <a:spLocks noGrp="1" noChangeArrowheads="1"/>
          </p:cNvSpPr>
          <p:nvPr>
            <p:ph type="dt" sz="half" idx="12"/>
          </p:nvPr>
        </p:nvSpPr>
        <p:spPr>
          <a:xfrm>
            <a:off x="685800" y="6248400"/>
            <a:ext cx="1905000" cy="457200"/>
          </a:xfrm>
          <a:prstGeom prst="rect">
            <a:avLst/>
          </a:prstGeom>
          <a:ln/>
        </p:spPr>
        <p:txBody>
          <a:bodyPr/>
          <a:lstStyle>
            <a:lvl1pPr>
              <a:defRPr/>
            </a:lvl1pPr>
          </a:lstStyle>
          <a:p>
            <a:fld id="{4CBFF628-90CE-4078-8E8A-FFE4BC744CC8}" type="datetime1">
              <a:rPr lang="en-US" smtClean="0"/>
              <a:t>6/11/2020</a:t>
            </a:fld>
            <a:endParaRPr lang="en-US" dirty="0"/>
          </a:p>
        </p:txBody>
      </p:sp>
    </p:spTree>
    <p:extLst>
      <p:ext uri="{BB962C8B-B14F-4D97-AF65-F5344CB8AC3E}">
        <p14:creationId xmlns:p14="http://schemas.microsoft.com/office/powerpoint/2010/main" val="2069006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xfrm>
            <a:off x="600075" y="6705600"/>
            <a:ext cx="1143000" cy="304800"/>
          </a:xfrm>
          <a:prstGeom prst="rect">
            <a:avLst/>
          </a:prstGeom>
          <a:ln/>
        </p:spPr>
        <p:txBody>
          <a:bodyPr/>
          <a:lstStyle>
            <a:lvl1pPr>
              <a:defRPr/>
            </a:lvl1pPr>
          </a:lstStyle>
          <a:p>
            <a:endParaRPr lang="en-US" dirty="0"/>
          </a:p>
        </p:txBody>
      </p:sp>
      <p:sp>
        <p:nvSpPr>
          <p:cNvPr id="8" name="Rectangle 6"/>
          <p:cNvSpPr>
            <a:spLocks noGrp="1" noChangeArrowheads="1"/>
          </p:cNvSpPr>
          <p:nvPr>
            <p:ph type="sldNum" sz="quarter" idx="11"/>
          </p:nvPr>
        </p:nvSpPr>
        <p:spPr>
          <a:ln/>
        </p:spPr>
        <p:txBody>
          <a:bodyPr/>
          <a:lstStyle>
            <a:lvl1pPr>
              <a:defRPr/>
            </a:lvl1pPr>
          </a:lstStyle>
          <a:p>
            <a:fld id="{12427C9C-83A2-4F56-ACC9-22B05484EC3A}" type="slidenum">
              <a:rPr lang="en-US" smtClean="0"/>
              <a:t>‹#›</a:t>
            </a:fld>
            <a:endParaRPr lang="en-US" dirty="0"/>
          </a:p>
        </p:txBody>
      </p:sp>
      <p:sp>
        <p:nvSpPr>
          <p:cNvPr id="9" name="Rectangle 4"/>
          <p:cNvSpPr>
            <a:spLocks noGrp="1" noChangeArrowheads="1"/>
          </p:cNvSpPr>
          <p:nvPr>
            <p:ph type="dt" sz="half" idx="12"/>
          </p:nvPr>
        </p:nvSpPr>
        <p:spPr>
          <a:xfrm>
            <a:off x="685800" y="6248400"/>
            <a:ext cx="1905000" cy="457200"/>
          </a:xfrm>
          <a:prstGeom prst="rect">
            <a:avLst/>
          </a:prstGeom>
          <a:ln/>
        </p:spPr>
        <p:txBody>
          <a:bodyPr/>
          <a:lstStyle>
            <a:lvl1pPr>
              <a:defRPr/>
            </a:lvl1pPr>
          </a:lstStyle>
          <a:p>
            <a:fld id="{2AA758C1-FFDE-4C57-9E9F-CD6947FF6949}" type="datetime1">
              <a:rPr lang="en-US" smtClean="0"/>
              <a:t>6/11/2020</a:t>
            </a:fld>
            <a:endParaRPr lang="en-US" dirty="0"/>
          </a:p>
        </p:txBody>
      </p:sp>
    </p:spTree>
    <p:extLst>
      <p:ext uri="{BB962C8B-B14F-4D97-AF65-F5344CB8AC3E}">
        <p14:creationId xmlns:p14="http://schemas.microsoft.com/office/powerpoint/2010/main" val="3378868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xfrm>
            <a:off x="600075" y="6705600"/>
            <a:ext cx="1143000" cy="304800"/>
          </a:xfrm>
          <a:prstGeom prst="rect">
            <a:avLst/>
          </a:prstGeom>
          <a:ln/>
        </p:spPr>
        <p:txBody>
          <a:bodyPr/>
          <a:lstStyle>
            <a:lvl1pPr>
              <a:defRPr/>
            </a:lvl1pPr>
          </a:lstStyle>
          <a:p>
            <a:endParaRPr lang="en-US" dirty="0"/>
          </a:p>
        </p:txBody>
      </p:sp>
      <p:sp>
        <p:nvSpPr>
          <p:cNvPr id="4" name="Rectangle 6"/>
          <p:cNvSpPr>
            <a:spLocks noGrp="1" noChangeArrowheads="1"/>
          </p:cNvSpPr>
          <p:nvPr>
            <p:ph type="sldNum" sz="quarter" idx="11"/>
          </p:nvPr>
        </p:nvSpPr>
        <p:spPr>
          <a:ln/>
        </p:spPr>
        <p:txBody>
          <a:bodyPr/>
          <a:lstStyle>
            <a:lvl1pPr>
              <a:defRPr/>
            </a:lvl1pPr>
          </a:lstStyle>
          <a:p>
            <a:fld id="{12427C9C-83A2-4F56-ACC9-22B05484EC3A}" type="slidenum">
              <a:rPr lang="en-US" smtClean="0"/>
              <a:t>‹#›</a:t>
            </a:fld>
            <a:endParaRPr lang="en-US" dirty="0"/>
          </a:p>
        </p:txBody>
      </p:sp>
      <p:sp>
        <p:nvSpPr>
          <p:cNvPr id="5" name="Date Placeholder 4"/>
          <p:cNvSpPr>
            <a:spLocks noGrp="1" noChangeArrowheads="1"/>
          </p:cNvSpPr>
          <p:nvPr>
            <p:ph type="dt" sz="half" idx="12"/>
          </p:nvPr>
        </p:nvSpPr>
        <p:spPr>
          <a:xfrm>
            <a:off x="685800" y="6248400"/>
            <a:ext cx="1905000" cy="457200"/>
          </a:xfrm>
          <a:prstGeom prst="rect">
            <a:avLst/>
          </a:prstGeom>
          <a:ln/>
        </p:spPr>
        <p:txBody>
          <a:bodyPr/>
          <a:lstStyle>
            <a:lvl1pPr>
              <a:defRPr/>
            </a:lvl1pPr>
          </a:lstStyle>
          <a:p>
            <a:fld id="{C6CA874A-D1F6-49C3-A4CA-2BAC55FE71B2}" type="datetime1">
              <a:rPr lang="en-US" smtClean="0"/>
              <a:t>6/11/2020</a:t>
            </a:fld>
            <a:endParaRPr lang="en-US" dirty="0"/>
          </a:p>
        </p:txBody>
      </p:sp>
    </p:spTree>
    <p:extLst>
      <p:ext uri="{BB962C8B-B14F-4D97-AF65-F5344CB8AC3E}">
        <p14:creationId xmlns:p14="http://schemas.microsoft.com/office/powerpoint/2010/main" val="1616173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00075" y="6705600"/>
            <a:ext cx="1143000" cy="304800"/>
          </a:xfrm>
          <a:prstGeom prst="rect">
            <a:avLst/>
          </a:prstGeom>
          <a:ln/>
        </p:spPr>
        <p:txBody>
          <a:bodyPr/>
          <a:lstStyle>
            <a:lvl1pPr>
              <a:defRPr/>
            </a:lvl1pPr>
          </a:lstStyle>
          <a:p>
            <a:endParaRPr lang="en-US" dirty="0"/>
          </a:p>
        </p:txBody>
      </p:sp>
      <p:sp>
        <p:nvSpPr>
          <p:cNvPr id="3" name="Rectangle 6"/>
          <p:cNvSpPr>
            <a:spLocks noGrp="1" noChangeArrowheads="1"/>
          </p:cNvSpPr>
          <p:nvPr>
            <p:ph type="sldNum" sz="quarter" idx="11"/>
          </p:nvPr>
        </p:nvSpPr>
        <p:spPr>
          <a:ln/>
        </p:spPr>
        <p:txBody>
          <a:bodyPr/>
          <a:lstStyle>
            <a:lvl1pPr>
              <a:defRPr/>
            </a:lvl1pPr>
          </a:lstStyle>
          <a:p>
            <a:fld id="{12427C9C-83A2-4F56-ACC9-22B05484EC3A}" type="slidenum">
              <a:rPr lang="en-US" smtClean="0"/>
              <a:t>‹#›</a:t>
            </a:fld>
            <a:endParaRPr lang="en-US" dirty="0"/>
          </a:p>
        </p:txBody>
      </p:sp>
      <p:sp>
        <p:nvSpPr>
          <p:cNvPr id="4" name="Rectangle 4"/>
          <p:cNvSpPr>
            <a:spLocks noGrp="1" noChangeArrowheads="1"/>
          </p:cNvSpPr>
          <p:nvPr>
            <p:ph type="dt" sz="half" idx="12"/>
          </p:nvPr>
        </p:nvSpPr>
        <p:spPr>
          <a:xfrm>
            <a:off x="685800" y="6248400"/>
            <a:ext cx="1905000" cy="457200"/>
          </a:xfrm>
          <a:prstGeom prst="rect">
            <a:avLst/>
          </a:prstGeom>
          <a:ln/>
        </p:spPr>
        <p:txBody>
          <a:bodyPr/>
          <a:lstStyle>
            <a:lvl1pPr>
              <a:defRPr/>
            </a:lvl1pPr>
          </a:lstStyle>
          <a:p>
            <a:fld id="{F6398B63-3782-4C98-B9EC-990CF5CE33F4}" type="datetime1">
              <a:rPr lang="en-US" smtClean="0"/>
              <a:t>6/11/2020</a:t>
            </a:fld>
            <a:endParaRPr lang="en-US" dirty="0"/>
          </a:p>
        </p:txBody>
      </p:sp>
    </p:spTree>
    <p:extLst>
      <p:ext uri="{BB962C8B-B14F-4D97-AF65-F5344CB8AC3E}">
        <p14:creationId xmlns:p14="http://schemas.microsoft.com/office/powerpoint/2010/main" val="1207701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Rectangle 5"/>
          <p:cNvSpPr>
            <a:spLocks noGrp="1" noChangeArrowheads="1"/>
          </p:cNvSpPr>
          <p:nvPr>
            <p:ph type="ftr" sz="quarter" idx="10"/>
          </p:nvPr>
        </p:nvSpPr>
        <p:spPr>
          <a:xfrm>
            <a:off x="600075" y="6705600"/>
            <a:ext cx="1143000" cy="304800"/>
          </a:xfrm>
          <a:prstGeom prst="rect">
            <a:avLst/>
          </a:prstGeom>
          <a:ln/>
        </p:spPr>
        <p:txBody>
          <a:bodyPr/>
          <a:lstStyle>
            <a:lvl1pPr>
              <a:defRPr/>
            </a:lvl1pPr>
          </a:lstStyle>
          <a:p>
            <a:endParaRPr lang="en-US" dirty="0"/>
          </a:p>
        </p:txBody>
      </p:sp>
      <p:sp>
        <p:nvSpPr>
          <p:cNvPr id="6" name="Rectangle 6"/>
          <p:cNvSpPr>
            <a:spLocks noGrp="1" noChangeArrowheads="1"/>
          </p:cNvSpPr>
          <p:nvPr>
            <p:ph type="sldNum" sz="quarter" idx="11"/>
          </p:nvPr>
        </p:nvSpPr>
        <p:spPr>
          <a:ln/>
        </p:spPr>
        <p:txBody>
          <a:bodyPr/>
          <a:lstStyle>
            <a:lvl1pPr>
              <a:defRPr/>
            </a:lvl1pPr>
          </a:lstStyle>
          <a:p>
            <a:fld id="{12427C9C-83A2-4F56-ACC9-22B05484EC3A}" type="slidenum">
              <a:rPr lang="en-US" smtClean="0"/>
              <a:t>‹#›</a:t>
            </a:fld>
            <a:endParaRPr lang="en-US" dirty="0"/>
          </a:p>
        </p:txBody>
      </p:sp>
      <p:sp>
        <p:nvSpPr>
          <p:cNvPr id="7" name="Rectangle 4"/>
          <p:cNvSpPr>
            <a:spLocks noGrp="1" noChangeArrowheads="1"/>
          </p:cNvSpPr>
          <p:nvPr>
            <p:ph type="dt" sz="half" idx="12"/>
          </p:nvPr>
        </p:nvSpPr>
        <p:spPr>
          <a:xfrm>
            <a:off x="685800" y="6248400"/>
            <a:ext cx="1905000" cy="457200"/>
          </a:xfrm>
          <a:prstGeom prst="rect">
            <a:avLst/>
          </a:prstGeom>
          <a:ln/>
        </p:spPr>
        <p:txBody>
          <a:bodyPr/>
          <a:lstStyle>
            <a:lvl1pPr>
              <a:defRPr/>
            </a:lvl1pPr>
          </a:lstStyle>
          <a:p>
            <a:fld id="{3A7514CD-34C2-4407-B841-A366EDA5CA7B}" type="datetime1">
              <a:rPr lang="en-US" smtClean="0"/>
              <a:t>6/11/2020</a:t>
            </a:fld>
            <a:endParaRPr lang="en-US" dirty="0"/>
          </a:p>
        </p:txBody>
      </p:sp>
    </p:spTree>
    <p:extLst>
      <p:ext uri="{BB962C8B-B14F-4D97-AF65-F5344CB8AC3E}">
        <p14:creationId xmlns:p14="http://schemas.microsoft.com/office/powerpoint/2010/main" val="2438431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Rectangle 5"/>
          <p:cNvSpPr>
            <a:spLocks noGrp="1" noChangeArrowheads="1"/>
          </p:cNvSpPr>
          <p:nvPr>
            <p:ph type="ftr" sz="quarter" idx="10"/>
          </p:nvPr>
        </p:nvSpPr>
        <p:spPr>
          <a:xfrm>
            <a:off x="600075" y="6705600"/>
            <a:ext cx="1143000" cy="304800"/>
          </a:xfrm>
          <a:prstGeom prst="rect">
            <a:avLst/>
          </a:prstGeom>
          <a:ln/>
        </p:spPr>
        <p:txBody>
          <a:bodyPr/>
          <a:lstStyle>
            <a:lvl1pPr>
              <a:defRPr/>
            </a:lvl1pPr>
          </a:lstStyle>
          <a:p>
            <a:endParaRPr lang="en-US" dirty="0"/>
          </a:p>
        </p:txBody>
      </p:sp>
      <p:sp>
        <p:nvSpPr>
          <p:cNvPr id="6" name="Rectangle 6"/>
          <p:cNvSpPr>
            <a:spLocks noGrp="1" noChangeArrowheads="1"/>
          </p:cNvSpPr>
          <p:nvPr>
            <p:ph type="sldNum" sz="quarter" idx="11"/>
          </p:nvPr>
        </p:nvSpPr>
        <p:spPr>
          <a:ln/>
        </p:spPr>
        <p:txBody>
          <a:bodyPr/>
          <a:lstStyle>
            <a:lvl1pPr>
              <a:defRPr/>
            </a:lvl1pPr>
          </a:lstStyle>
          <a:p>
            <a:fld id="{12427C9C-83A2-4F56-ACC9-22B05484EC3A}" type="slidenum">
              <a:rPr lang="en-US" smtClean="0"/>
              <a:t>‹#›</a:t>
            </a:fld>
            <a:endParaRPr lang="en-US" dirty="0"/>
          </a:p>
        </p:txBody>
      </p:sp>
      <p:sp>
        <p:nvSpPr>
          <p:cNvPr id="7" name="Rectangle 4"/>
          <p:cNvSpPr>
            <a:spLocks noGrp="1" noChangeArrowheads="1"/>
          </p:cNvSpPr>
          <p:nvPr>
            <p:ph type="dt" sz="half" idx="12"/>
          </p:nvPr>
        </p:nvSpPr>
        <p:spPr>
          <a:xfrm>
            <a:off x="685800" y="6248400"/>
            <a:ext cx="1905000" cy="457200"/>
          </a:xfrm>
          <a:prstGeom prst="rect">
            <a:avLst/>
          </a:prstGeom>
          <a:ln/>
        </p:spPr>
        <p:txBody>
          <a:bodyPr/>
          <a:lstStyle>
            <a:lvl1pPr>
              <a:defRPr/>
            </a:lvl1pPr>
          </a:lstStyle>
          <a:p>
            <a:fld id="{A25D1920-90F7-439F-BED6-FDDE4456AAEB}" type="datetime1">
              <a:rPr lang="en-US" smtClean="0"/>
              <a:t>6/11/2020</a:t>
            </a:fld>
            <a:endParaRPr lang="en-US" dirty="0"/>
          </a:p>
        </p:txBody>
      </p:sp>
    </p:spTree>
    <p:extLst>
      <p:ext uri="{BB962C8B-B14F-4D97-AF65-F5344CB8AC3E}">
        <p14:creationId xmlns:p14="http://schemas.microsoft.com/office/powerpoint/2010/main" val="108347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tif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tif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67990" y="609600"/>
            <a:ext cx="8323706" cy="9292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367990" y="1538868"/>
            <a:ext cx="8323706" cy="483956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0" name="Rectangle 6"/>
          <p:cNvSpPr>
            <a:spLocks noGrp="1" noChangeArrowheads="1"/>
          </p:cNvSpPr>
          <p:nvPr>
            <p:ph type="sldNum" sz="quarter" idx="4"/>
          </p:nvPr>
        </p:nvSpPr>
        <p:spPr bwMode="auto">
          <a:xfrm>
            <a:off x="6921189" y="6526767"/>
            <a:ext cx="1905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50"/>
            </a:lvl1pPr>
          </a:lstStyle>
          <a:p>
            <a:fld id="{12427C9C-83A2-4F56-ACC9-22B05484EC3A}" type="slidenum">
              <a:rPr lang="en-US" smtClean="0"/>
              <a:t>‹#›</a:t>
            </a:fld>
            <a:endParaRPr lang="en-US" dirty="0"/>
          </a:p>
        </p:txBody>
      </p:sp>
      <p:pic>
        <p:nvPicPr>
          <p:cNvPr id="11" name="Picture 10" descr="OlshanLandscape-TOP.tif"/>
          <p:cNvPicPr>
            <a:picLocks noChangeAspect="1"/>
          </p:cNvPicPr>
          <p:nvPr/>
        </p:nvPicPr>
        <p:blipFill>
          <a:blip r:embed="rId13" cstate="print"/>
          <a:stretch>
            <a:fillRect/>
          </a:stretch>
        </p:blipFill>
        <p:spPr>
          <a:xfrm>
            <a:off x="462096" y="359413"/>
            <a:ext cx="8229600" cy="252984"/>
          </a:xfrm>
          <a:prstGeom prst="rect">
            <a:avLst/>
          </a:prstGeom>
        </p:spPr>
      </p:pic>
      <p:pic>
        <p:nvPicPr>
          <p:cNvPr id="12" name="Picture 11" descr="OlshanLandscape-BOT.tif"/>
          <p:cNvPicPr>
            <a:picLocks noChangeAspect="1"/>
          </p:cNvPicPr>
          <p:nvPr/>
        </p:nvPicPr>
        <p:blipFill>
          <a:blip r:embed="rId14" cstate="print"/>
          <a:stretch>
            <a:fillRect/>
          </a:stretch>
        </p:blipFill>
        <p:spPr>
          <a:xfrm>
            <a:off x="367990" y="6378436"/>
            <a:ext cx="8343619" cy="148331"/>
          </a:xfrm>
          <a:prstGeom prst="rect">
            <a:avLst/>
          </a:prstGeom>
        </p:spPr>
      </p:pic>
      <p:sp>
        <p:nvSpPr>
          <p:cNvPr id="7" name="DocID"/>
          <p:cNvSpPr txBox="1"/>
          <p:nvPr userDrawn="1"/>
        </p:nvSpPr>
        <p:spPr>
          <a:xfrm>
            <a:off x="278781" y="6574565"/>
            <a:ext cx="1884556" cy="184666"/>
          </a:xfrm>
          <a:prstGeom prst="rect">
            <a:avLst/>
          </a:prstGeom>
          <a:noFill/>
        </p:spPr>
        <p:txBody>
          <a:bodyPr vert="horz" wrap="square" rtlCol="0">
            <a:spAutoFit/>
          </a:bodyPr>
          <a:lstStyle/>
          <a:p>
            <a:r>
              <a:rPr lang="en-US" sz="600" dirty="0" smtClean="0">
                <a:latin typeface="Times New Roman" panose="02020603050405020304" pitchFamily="18" charset="0"/>
              </a:rPr>
              <a:t>5363026-2</a:t>
            </a:r>
            <a:endParaRPr lang="en-US" sz="600" dirty="0">
              <a:latin typeface="Times New Roman" panose="02020603050405020304" pitchFamily="18" charset="0"/>
            </a:endParaRPr>
          </a:p>
        </p:txBody>
      </p:sp>
    </p:spTree>
    <p:extLst>
      <p:ext uri="{BB962C8B-B14F-4D97-AF65-F5344CB8AC3E}">
        <p14:creationId xmlns:p14="http://schemas.microsoft.com/office/powerpoint/2010/main" val="41915179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marL="0" indent="0" algn="l" rtl="0" eaLnBrk="1" fontAlgn="base" hangingPunct="1">
        <a:spcBef>
          <a:spcPct val="0"/>
        </a:spcBef>
        <a:spcAft>
          <a:spcPct val="0"/>
        </a:spcAft>
        <a:defRPr sz="2800" b="1" baseline="0">
          <a:solidFill>
            <a:srgbClr val="007C85"/>
          </a:solidFill>
          <a:latin typeface="Calibri" pitchFamily="34" charset="0"/>
          <a:ea typeface="+mj-ea"/>
          <a:cs typeface="+mj-cs"/>
        </a:defRPr>
      </a:lvl1pPr>
      <a:lvl2pPr algn="ctr" rtl="0" eaLnBrk="1" fontAlgn="base" hangingPunct="1">
        <a:spcBef>
          <a:spcPct val="0"/>
        </a:spcBef>
        <a:spcAft>
          <a:spcPct val="0"/>
        </a:spcAft>
        <a:defRPr sz="3300">
          <a:solidFill>
            <a:schemeClr val="tx2"/>
          </a:solidFill>
          <a:latin typeface="Times New Roman" pitchFamily="18" charset="0"/>
        </a:defRPr>
      </a:lvl2pPr>
      <a:lvl3pPr algn="ctr" rtl="0" eaLnBrk="1" fontAlgn="base" hangingPunct="1">
        <a:spcBef>
          <a:spcPct val="0"/>
        </a:spcBef>
        <a:spcAft>
          <a:spcPct val="0"/>
        </a:spcAft>
        <a:defRPr sz="3300">
          <a:solidFill>
            <a:schemeClr val="tx2"/>
          </a:solidFill>
          <a:latin typeface="Times New Roman" pitchFamily="18" charset="0"/>
        </a:defRPr>
      </a:lvl3pPr>
      <a:lvl4pPr algn="ctr" rtl="0" eaLnBrk="1" fontAlgn="base" hangingPunct="1">
        <a:spcBef>
          <a:spcPct val="0"/>
        </a:spcBef>
        <a:spcAft>
          <a:spcPct val="0"/>
        </a:spcAft>
        <a:defRPr sz="3300">
          <a:solidFill>
            <a:schemeClr val="tx2"/>
          </a:solidFill>
          <a:latin typeface="Times New Roman" pitchFamily="18" charset="0"/>
        </a:defRPr>
      </a:lvl4pPr>
      <a:lvl5pPr algn="ctr" rtl="0" eaLnBrk="1" fontAlgn="base" hangingPunct="1">
        <a:spcBef>
          <a:spcPct val="0"/>
        </a:spcBef>
        <a:spcAft>
          <a:spcPct val="0"/>
        </a:spcAft>
        <a:defRPr sz="3300">
          <a:solidFill>
            <a:schemeClr val="tx2"/>
          </a:solidFill>
          <a:latin typeface="Times New Roman" pitchFamily="18" charset="0"/>
        </a:defRPr>
      </a:lvl5pPr>
      <a:lvl6pPr marL="342900" algn="ctr" rtl="0" eaLnBrk="1" fontAlgn="base" hangingPunct="1">
        <a:spcBef>
          <a:spcPct val="0"/>
        </a:spcBef>
        <a:spcAft>
          <a:spcPct val="0"/>
        </a:spcAft>
        <a:defRPr sz="3300">
          <a:solidFill>
            <a:schemeClr val="tx2"/>
          </a:solidFill>
          <a:latin typeface="Times New Roman" pitchFamily="18" charset="0"/>
        </a:defRPr>
      </a:lvl6pPr>
      <a:lvl7pPr marL="685800" algn="ctr" rtl="0" eaLnBrk="1" fontAlgn="base" hangingPunct="1">
        <a:spcBef>
          <a:spcPct val="0"/>
        </a:spcBef>
        <a:spcAft>
          <a:spcPct val="0"/>
        </a:spcAft>
        <a:defRPr sz="3300">
          <a:solidFill>
            <a:schemeClr val="tx2"/>
          </a:solidFill>
          <a:latin typeface="Times New Roman" pitchFamily="18" charset="0"/>
        </a:defRPr>
      </a:lvl7pPr>
      <a:lvl8pPr marL="1028700" algn="ctr" rtl="0" eaLnBrk="1" fontAlgn="base" hangingPunct="1">
        <a:spcBef>
          <a:spcPct val="0"/>
        </a:spcBef>
        <a:spcAft>
          <a:spcPct val="0"/>
        </a:spcAft>
        <a:defRPr sz="3300">
          <a:solidFill>
            <a:schemeClr val="tx2"/>
          </a:solidFill>
          <a:latin typeface="Times New Roman" pitchFamily="18" charset="0"/>
        </a:defRPr>
      </a:lvl8pPr>
      <a:lvl9pPr marL="1371600" algn="ctr" rtl="0" eaLnBrk="1" fontAlgn="base" hangingPunct="1">
        <a:spcBef>
          <a:spcPct val="0"/>
        </a:spcBef>
        <a:spcAft>
          <a:spcPct val="0"/>
        </a:spcAft>
        <a:defRPr sz="3300">
          <a:solidFill>
            <a:schemeClr val="tx2"/>
          </a:solidFill>
          <a:latin typeface="Times New Roman" pitchFamily="18" charset="0"/>
        </a:defRPr>
      </a:lvl9pPr>
    </p:titleStyle>
    <p:bodyStyle>
      <a:lvl1pPr marL="0" indent="0" algn="l" rtl="0" eaLnBrk="1" fontAlgn="base" hangingPunct="1">
        <a:spcBef>
          <a:spcPts val="0"/>
        </a:spcBef>
        <a:spcAft>
          <a:spcPts val="1200"/>
        </a:spcAft>
        <a:buNone/>
        <a:defRPr sz="2400" baseline="0">
          <a:solidFill>
            <a:schemeClr val="tx1"/>
          </a:solidFill>
          <a:latin typeface="Calibri" pitchFamily="34" charset="0"/>
          <a:ea typeface="+mn-ea"/>
          <a:cs typeface="+mn-cs"/>
        </a:defRPr>
      </a:lvl1pPr>
      <a:lvl2pPr marL="457200" indent="-222250" algn="l" rtl="0" eaLnBrk="1" fontAlgn="base" hangingPunct="1">
        <a:spcBef>
          <a:spcPts val="0"/>
        </a:spcBef>
        <a:spcAft>
          <a:spcPts val="1200"/>
        </a:spcAft>
        <a:buFont typeface="Arial" panose="020B0604020202020204" pitchFamily="34" charset="0"/>
        <a:buChar char="•"/>
        <a:defRPr sz="2400" baseline="0">
          <a:solidFill>
            <a:schemeClr val="tx1"/>
          </a:solidFill>
          <a:latin typeface="Calibri" pitchFamily="34" charset="0"/>
        </a:defRPr>
      </a:lvl2pPr>
      <a:lvl3pPr marL="857250" indent="-171450" algn="l" rtl="0" eaLnBrk="1" fontAlgn="base" hangingPunct="1">
        <a:spcBef>
          <a:spcPts val="0"/>
        </a:spcBef>
        <a:spcAft>
          <a:spcPts val="1200"/>
        </a:spcAft>
        <a:buFont typeface="Courier New" panose="02070309020205020404" pitchFamily="49" charset="0"/>
        <a:buChar char="o"/>
        <a:defRPr sz="2400" baseline="0">
          <a:solidFill>
            <a:schemeClr val="tx1"/>
          </a:solidFill>
          <a:latin typeface="Calibri" pitchFamily="34" charset="0"/>
        </a:defRPr>
      </a:lvl3pPr>
      <a:lvl4pPr marL="1200150" indent="-171450" algn="l" rtl="0" eaLnBrk="1" fontAlgn="base" hangingPunct="1">
        <a:spcBef>
          <a:spcPts val="0"/>
        </a:spcBef>
        <a:spcAft>
          <a:spcPts val="1200"/>
        </a:spcAft>
        <a:buChar char="–"/>
        <a:defRPr sz="2400" baseline="0">
          <a:solidFill>
            <a:schemeClr val="tx1"/>
          </a:solidFill>
          <a:latin typeface="Calibri" pitchFamily="34" charset="0"/>
        </a:defRPr>
      </a:lvl4pPr>
      <a:lvl5pPr marL="1543050" indent="-171450" algn="l" rtl="0" eaLnBrk="1" fontAlgn="base" hangingPunct="1">
        <a:spcBef>
          <a:spcPts val="0"/>
        </a:spcBef>
        <a:spcAft>
          <a:spcPts val="1200"/>
        </a:spcAft>
        <a:buChar char="»"/>
        <a:defRPr sz="2400" baseline="0">
          <a:solidFill>
            <a:schemeClr val="tx1"/>
          </a:solidFill>
          <a:latin typeface="Calibri" pitchFamily="34" charset="0"/>
        </a:defRPr>
      </a:lvl5pPr>
      <a:lvl6pPr marL="1885950" indent="-171450" algn="l" rtl="0" eaLnBrk="1" fontAlgn="base" hangingPunct="1">
        <a:spcBef>
          <a:spcPct val="20000"/>
        </a:spcBef>
        <a:spcAft>
          <a:spcPct val="0"/>
        </a:spcAft>
        <a:buChar char="»"/>
        <a:defRPr sz="1500">
          <a:solidFill>
            <a:schemeClr val="tx1"/>
          </a:solidFill>
          <a:latin typeface="+mn-lt"/>
        </a:defRPr>
      </a:lvl6pPr>
      <a:lvl7pPr marL="2228850" indent="-171450" algn="l" rtl="0" eaLnBrk="1" fontAlgn="base" hangingPunct="1">
        <a:spcBef>
          <a:spcPct val="20000"/>
        </a:spcBef>
        <a:spcAft>
          <a:spcPct val="0"/>
        </a:spcAft>
        <a:buChar char="»"/>
        <a:defRPr sz="1500">
          <a:solidFill>
            <a:schemeClr val="tx1"/>
          </a:solidFill>
          <a:latin typeface="+mn-lt"/>
        </a:defRPr>
      </a:lvl7pPr>
      <a:lvl8pPr marL="2571750" indent="-171450" algn="l" rtl="0" eaLnBrk="1" fontAlgn="base" hangingPunct="1">
        <a:spcBef>
          <a:spcPct val="20000"/>
        </a:spcBef>
        <a:spcAft>
          <a:spcPct val="0"/>
        </a:spcAft>
        <a:buChar char="»"/>
        <a:defRPr sz="1500">
          <a:solidFill>
            <a:schemeClr val="tx1"/>
          </a:solidFill>
          <a:latin typeface="+mn-lt"/>
        </a:defRPr>
      </a:lvl8pPr>
      <a:lvl9pPr marL="2914650" indent="-171450" algn="l" rtl="0" eaLnBrk="1" fontAlgn="base" hangingPunct="1">
        <a:spcBef>
          <a:spcPct val="20000"/>
        </a:spcBef>
        <a:spcAft>
          <a:spcPct val="0"/>
        </a:spcAft>
        <a:buChar char="»"/>
        <a:defRPr sz="15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limardo@olshanlaw.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www.olshanlaw.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mailto:mlimardo@olshanlaw.com" TargetMode="Externa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olshanlaw.com/blogs-covid-19-legal-resources,federal-and-state-responses-to-covid-19"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5620" y="2347250"/>
            <a:ext cx="8442250" cy="1081750"/>
          </a:xfrm>
        </p:spPr>
        <p:txBody>
          <a:bodyPr/>
          <a:lstStyle/>
          <a:p>
            <a:pPr>
              <a:spcAft>
                <a:spcPts val="1200"/>
              </a:spcAft>
            </a:pPr>
            <a:r>
              <a:rPr lang="en-US" sz="3200" dirty="0" smtClean="0"/>
              <a:t>The Paycheck Protection Program Flexibility Act:</a:t>
            </a:r>
            <a:r>
              <a:rPr lang="en-US" sz="3600" dirty="0" smtClean="0"/>
              <a:t/>
            </a:r>
            <a:br>
              <a:rPr lang="en-US" sz="3600" dirty="0" smtClean="0"/>
            </a:br>
            <a:r>
              <a:rPr lang="en-US" i="1" dirty="0" smtClean="0"/>
              <a:t>Welcome Improvements and Open Issues</a:t>
            </a:r>
            <a:endParaRPr lang="en-US" i="1" dirty="0"/>
          </a:p>
        </p:txBody>
      </p:sp>
      <p:sp>
        <p:nvSpPr>
          <p:cNvPr id="4" name="Subtitle 2"/>
          <p:cNvSpPr txBox="1">
            <a:spLocks/>
          </p:cNvSpPr>
          <p:nvPr/>
        </p:nvSpPr>
        <p:spPr bwMode="auto">
          <a:xfrm>
            <a:off x="7014301" y="836272"/>
            <a:ext cx="1678075" cy="399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1" fontAlgn="base" hangingPunct="1">
              <a:spcBef>
                <a:spcPts val="0"/>
              </a:spcBef>
              <a:spcAft>
                <a:spcPts val="1200"/>
              </a:spcAft>
              <a:buNone/>
              <a:defRPr sz="2400" baseline="0">
                <a:solidFill>
                  <a:schemeClr val="tx1"/>
                </a:solidFill>
                <a:latin typeface="Calibri" pitchFamily="34" charset="0"/>
                <a:ea typeface="+mn-ea"/>
                <a:cs typeface="+mn-cs"/>
              </a:defRPr>
            </a:lvl1pPr>
            <a:lvl2pPr marL="342900" indent="0" algn="ctr" rtl="0" eaLnBrk="1" fontAlgn="base" hangingPunct="1">
              <a:spcBef>
                <a:spcPts val="0"/>
              </a:spcBef>
              <a:spcAft>
                <a:spcPts val="1200"/>
              </a:spcAft>
              <a:buFont typeface="Arial" panose="020B0604020202020204" pitchFamily="34" charset="0"/>
              <a:buNone/>
              <a:defRPr sz="2400" baseline="0">
                <a:solidFill>
                  <a:schemeClr val="tx1"/>
                </a:solidFill>
                <a:latin typeface="Calibri" pitchFamily="34" charset="0"/>
              </a:defRPr>
            </a:lvl2pPr>
            <a:lvl3pPr marL="685800" indent="0" algn="ctr" rtl="0" eaLnBrk="1" fontAlgn="base" hangingPunct="1">
              <a:spcBef>
                <a:spcPts val="0"/>
              </a:spcBef>
              <a:spcAft>
                <a:spcPts val="1200"/>
              </a:spcAft>
              <a:buFont typeface="Courier New" panose="02070309020205020404" pitchFamily="49" charset="0"/>
              <a:buNone/>
              <a:defRPr sz="2400" baseline="0">
                <a:solidFill>
                  <a:schemeClr val="tx1"/>
                </a:solidFill>
                <a:latin typeface="Calibri" pitchFamily="34" charset="0"/>
              </a:defRPr>
            </a:lvl3pPr>
            <a:lvl4pPr marL="1028700" indent="0" algn="ctr" rtl="0" eaLnBrk="1" fontAlgn="base" hangingPunct="1">
              <a:spcBef>
                <a:spcPts val="0"/>
              </a:spcBef>
              <a:spcAft>
                <a:spcPts val="1200"/>
              </a:spcAft>
              <a:buNone/>
              <a:defRPr sz="2400" baseline="0">
                <a:solidFill>
                  <a:schemeClr val="tx1"/>
                </a:solidFill>
                <a:latin typeface="Calibri" pitchFamily="34" charset="0"/>
              </a:defRPr>
            </a:lvl4pPr>
            <a:lvl5pPr marL="1371600" indent="0" algn="ctr" rtl="0" eaLnBrk="1" fontAlgn="base" hangingPunct="1">
              <a:spcBef>
                <a:spcPts val="0"/>
              </a:spcBef>
              <a:spcAft>
                <a:spcPts val="1200"/>
              </a:spcAft>
              <a:buNone/>
              <a:defRPr sz="2400" baseline="0">
                <a:solidFill>
                  <a:schemeClr val="tx1"/>
                </a:solidFill>
                <a:latin typeface="Calibri" pitchFamily="34" charset="0"/>
              </a:defRPr>
            </a:lvl5pPr>
            <a:lvl6pPr marL="1714500" indent="0" algn="ctr" rtl="0" eaLnBrk="1" fontAlgn="base" hangingPunct="1">
              <a:spcBef>
                <a:spcPct val="20000"/>
              </a:spcBef>
              <a:spcAft>
                <a:spcPct val="0"/>
              </a:spcAft>
              <a:buNone/>
              <a:defRPr sz="1500">
                <a:solidFill>
                  <a:schemeClr val="tx1"/>
                </a:solidFill>
                <a:latin typeface="+mn-lt"/>
              </a:defRPr>
            </a:lvl6pPr>
            <a:lvl7pPr marL="2057400" indent="0" algn="ctr" rtl="0" eaLnBrk="1" fontAlgn="base" hangingPunct="1">
              <a:spcBef>
                <a:spcPct val="20000"/>
              </a:spcBef>
              <a:spcAft>
                <a:spcPct val="0"/>
              </a:spcAft>
              <a:buNone/>
              <a:defRPr sz="1500">
                <a:solidFill>
                  <a:schemeClr val="tx1"/>
                </a:solidFill>
                <a:latin typeface="+mn-lt"/>
              </a:defRPr>
            </a:lvl7pPr>
            <a:lvl8pPr marL="2400300" indent="0" algn="ctr" rtl="0" eaLnBrk="1" fontAlgn="base" hangingPunct="1">
              <a:spcBef>
                <a:spcPct val="20000"/>
              </a:spcBef>
              <a:spcAft>
                <a:spcPct val="0"/>
              </a:spcAft>
              <a:buNone/>
              <a:defRPr sz="1500">
                <a:solidFill>
                  <a:schemeClr val="tx1"/>
                </a:solidFill>
                <a:latin typeface="+mn-lt"/>
              </a:defRPr>
            </a:lvl8pPr>
            <a:lvl9pPr marL="2743200" indent="0" algn="ctr" rtl="0" eaLnBrk="1" fontAlgn="base" hangingPunct="1">
              <a:spcBef>
                <a:spcPct val="20000"/>
              </a:spcBef>
              <a:spcAft>
                <a:spcPct val="0"/>
              </a:spcAft>
              <a:buNone/>
              <a:defRPr sz="1500">
                <a:solidFill>
                  <a:schemeClr val="tx1"/>
                </a:solidFill>
                <a:latin typeface="+mn-lt"/>
              </a:defRPr>
            </a:lvl9pPr>
          </a:lstStyle>
          <a:p>
            <a:r>
              <a:rPr lang="en-US" sz="2000" i="1" kern="0" dirty="0" smtClean="0"/>
              <a:t>June 11, 2020</a:t>
            </a:r>
          </a:p>
        </p:txBody>
      </p:sp>
      <p:sp>
        <p:nvSpPr>
          <p:cNvPr id="8" name="Subtitle 2"/>
          <p:cNvSpPr txBox="1">
            <a:spLocks noGrp="1"/>
          </p:cNvSpPr>
          <p:nvPr>
            <p:ph type="subTitle" idx="1"/>
          </p:nvPr>
        </p:nvSpPr>
        <p:spPr bwMode="auto">
          <a:xfrm>
            <a:off x="613725" y="4818393"/>
            <a:ext cx="2983044" cy="135539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1" fontAlgn="base" hangingPunct="1">
              <a:spcBef>
                <a:spcPts val="0"/>
              </a:spcBef>
              <a:spcAft>
                <a:spcPts val="1200"/>
              </a:spcAft>
              <a:buNone/>
              <a:defRPr sz="2400" baseline="0">
                <a:solidFill>
                  <a:schemeClr val="tx1"/>
                </a:solidFill>
                <a:latin typeface="Calibri" pitchFamily="34" charset="0"/>
                <a:ea typeface="+mn-ea"/>
                <a:cs typeface="+mn-cs"/>
              </a:defRPr>
            </a:lvl1pPr>
            <a:lvl2pPr marL="342900" indent="0" algn="ctr" rtl="0" eaLnBrk="1" fontAlgn="base" hangingPunct="1">
              <a:spcBef>
                <a:spcPts val="0"/>
              </a:spcBef>
              <a:spcAft>
                <a:spcPts val="1200"/>
              </a:spcAft>
              <a:buFont typeface="Arial" panose="020B0604020202020204" pitchFamily="34" charset="0"/>
              <a:buNone/>
              <a:defRPr sz="2400" baseline="0">
                <a:solidFill>
                  <a:schemeClr val="tx1"/>
                </a:solidFill>
                <a:latin typeface="Calibri" pitchFamily="34" charset="0"/>
              </a:defRPr>
            </a:lvl2pPr>
            <a:lvl3pPr marL="685800" indent="0" algn="ctr" rtl="0" eaLnBrk="1" fontAlgn="base" hangingPunct="1">
              <a:spcBef>
                <a:spcPts val="0"/>
              </a:spcBef>
              <a:spcAft>
                <a:spcPts val="1200"/>
              </a:spcAft>
              <a:buFont typeface="Courier New" panose="02070309020205020404" pitchFamily="49" charset="0"/>
              <a:buNone/>
              <a:defRPr sz="2400" baseline="0">
                <a:solidFill>
                  <a:schemeClr val="tx1"/>
                </a:solidFill>
                <a:latin typeface="Calibri" pitchFamily="34" charset="0"/>
              </a:defRPr>
            </a:lvl3pPr>
            <a:lvl4pPr marL="1028700" indent="0" algn="ctr" rtl="0" eaLnBrk="1" fontAlgn="base" hangingPunct="1">
              <a:spcBef>
                <a:spcPts val="0"/>
              </a:spcBef>
              <a:spcAft>
                <a:spcPts val="1200"/>
              </a:spcAft>
              <a:buNone/>
              <a:defRPr sz="2400" baseline="0">
                <a:solidFill>
                  <a:schemeClr val="tx1"/>
                </a:solidFill>
                <a:latin typeface="Calibri" pitchFamily="34" charset="0"/>
              </a:defRPr>
            </a:lvl4pPr>
            <a:lvl5pPr marL="1371600" indent="0" algn="ctr" rtl="0" eaLnBrk="1" fontAlgn="base" hangingPunct="1">
              <a:spcBef>
                <a:spcPts val="0"/>
              </a:spcBef>
              <a:spcAft>
                <a:spcPts val="1200"/>
              </a:spcAft>
              <a:buNone/>
              <a:defRPr sz="2400" baseline="0">
                <a:solidFill>
                  <a:schemeClr val="tx1"/>
                </a:solidFill>
                <a:latin typeface="Calibri" pitchFamily="34" charset="0"/>
              </a:defRPr>
            </a:lvl5pPr>
            <a:lvl6pPr marL="1714500" indent="0" algn="ctr" rtl="0" eaLnBrk="1" fontAlgn="base" hangingPunct="1">
              <a:spcBef>
                <a:spcPct val="20000"/>
              </a:spcBef>
              <a:spcAft>
                <a:spcPct val="0"/>
              </a:spcAft>
              <a:buNone/>
              <a:defRPr sz="1500">
                <a:solidFill>
                  <a:schemeClr val="tx1"/>
                </a:solidFill>
                <a:latin typeface="+mn-lt"/>
              </a:defRPr>
            </a:lvl6pPr>
            <a:lvl7pPr marL="2057400" indent="0" algn="ctr" rtl="0" eaLnBrk="1" fontAlgn="base" hangingPunct="1">
              <a:spcBef>
                <a:spcPct val="20000"/>
              </a:spcBef>
              <a:spcAft>
                <a:spcPct val="0"/>
              </a:spcAft>
              <a:buNone/>
              <a:defRPr sz="1500">
                <a:solidFill>
                  <a:schemeClr val="tx1"/>
                </a:solidFill>
                <a:latin typeface="+mn-lt"/>
              </a:defRPr>
            </a:lvl7pPr>
            <a:lvl8pPr marL="2400300" indent="0" algn="ctr" rtl="0" eaLnBrk="1" fontAlgn="base" hangingPunct="1">
              <a:spcBef>
                <a:spcPct val="20000"/>
              </a:spcBef>
              <a:spcAft>
                <a:spcPct val="0"/>
              </a:spcAft>
              <a:buNone/>
              <a:defRPr sz="1500">
                <a:solidFill>
                  <a:schemeClr val="tx1"/>
                </a:solidFill>
                <a:latin typeface="+mn-lt"/>
              </a:defRPr>
            </a:lvl8pPr>
            <a:lvl9pPr marL="2743200" indent="0" algn="ctr" rtl="0" eaLnBrk="1" fontAlgn="base" hangingPunct="1">
              <a:spcBef>
                <a:spcPct val="20000"/>
              </a:spcBef>
              <a:spcAft>
                <a:spcPct val="0"/>
              </a:spcAft>
              <a:buNone/>
              <a:defRPr sz="1500">
                <a:solidFill>
                  <a:schemeClr val="tx1"/>
                </a:solidFill>
                <a:latin typeface="+mn-lt"/>
              </a:defRPr>
            </a:lvl9pPr>
          </a:lstStyle>
          <a:p>
            <a:pPr algn="l"/>
            <a:r>
              <a:rPr lang="en-US" sz="2000" kern="0" dirty="0" smtClean="0"/>
              <a:t>Mark A. Limardo</a:t>
            </a:r>
            <a:br>
              <a:rPr lang="en-US" sz="2000" kern="0" dirty="0" smtClean="0"/>
            </a:br>
            <a:r>
              <a:rPr lang="en-US" sz="2000" kern="0" dirty="0" smtClean="0">
                <a:hlinkClick r:id="rId3"/>
              </a:rPr>
              <a:t>mlimardo@olshanlaw.com</a:t>
            </a:r>
            <a:r>
              <a:rPr lang="en-US" sz="2000" kern="0" dirty="0" smtClean="0"/>
              <a:t/>
            </a:r>
            <a:br>
              <a:rPr lang="en-US" sz="2000" kern="0" dirty="0" smtClean="0"/>
            </a:br>
            <a:r>
              <a:rPr lang="en-US" sz="2000" kern="0" dirty="0" smtClean="0"/>
              <a:t>212.451.2364</a:t>
            </a:r>
            <a:br>
              <a:rPr lang="en-US" sz="2000" kern="0" dirty="0" smtClean="0"/>
            </a:br>
            <a:r>
              <a:rPr lang="en-US" sz="2000" kern="0" dirty="0" smtClean="0">
                <a:hlinkClick r:id="rId4"/>
              </a:rPr>
              <a:t>www.olshanlaw.com</a:t>
            </a:r>
            <a:endParaRPr lang="en-US" sz="2000" kern="0" dirty="0" smtClean="0"/>
          </a:p>
        </p:txBody>
      </p:sp>
    </p:spTree>
    <p:extLst>
      <p:ext uri="{BB962C8B-B14F-4D97-AF65-F5344CB8AC3E}">
        <p14:creationId xmlns:p14="http://schemas.microsoft.com/office/powerpoint/2010/main" val="87586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Q7</a:t>
            </a:r>
            <a:r>
              <a:rPr lang="en-US" dirty="0" smtClean="0"/>
              <a:t>: Does the Flex Act extend the deadline for re-hiring laid-off employees and restoring wage cuts?</a:t>
            </a:r>
            <a:endParaRPr lang="en-US" dirty="0"/>
          </a:p>
        </p:txBody>
      </p:sp>
      <p:sp>
        <p:nvSpPr>
          <p:cNvPr id="3" name="Content Placeholder 2"/>
          <p:cNvSpPr>
            <a:spLocks noGrp="1"/>
          </p:cNvSpPr>
          <p:nvPr>
            <p:ph idx="1"/>
          </p:nvPr>
        </p:nvSpPr>
        <p:spPr>
          <a:xfrm>
            <a:off x="367990" y="1860698"/>
            <a:ext cx="8323706" cy="4359349"/>
          </a:xfrm>
        </p:spPr>
        <p:txBody>
          <a:bodyPr/>
          <a:lstStyle/>
          <a:p>
            <a:r>
              <a:rPr lang="en-US" sz="2000" u="sng" dirty="0" smtClean="0"/>
              <a:t>A7</a:t>
            </a:r>
            <a:r>
              <a:rPr lang="en-US" sz="2000" dirty="0" smtClean="0"/>
              <a:t>:  Yes.</a:t>
            </a:r>
          </a:p>
          <a:p>
            <a:r>
              <a:rPr lang="en-US" sz="2000" dirty="0" smtClean="0"/>
              <a:t>Under </a:t>
            </a:r>
            <a:r>
              <a:rPr lang="en-US" sz="2000" dirty="0"/>
              <a:t>the original provisions of the CARES Act, loan forgiveness is scaled back to reflect lay-offs and wage cuts, unless restored by June 30, 2020.  </a:t>
            </a:r>
            <a:endParaRPr lang="en-US" sz="2000" dirty="0" smtClean="0"/>
          </a:p>
          <a:p>
            <a:r>
              <a:rPr lang="en-US" sz="2000" dirty="0" smtClean="0"/>
              <a:t>The </a:t>
            </a:r>
            <a:r>
              <a:rPr lang="en-US" sz="2000" dirty="0"/>
              <a:t>Flex Act extends the deadline for re-hiring employees and/or restoring wage cuts from June 30 to December 31, 2020.</a:t>
            </a:r>
            <a:endParaRPr lang="en-US" sz="2000" dirty="0" smtClean="0"/>
          </a:p>
        </p:txBody>
      </p:sp>
      <p:sp>
        <p:nvSpPr>
          <p:cNvPr id="4" name="Slide Number Placeholder 3"/>
          <p:cNvSpPr>
            <a:spLocks noGrp="1"/>
          </p:cNvSpPr>
          <p:nvPr>
            <p:ph type="sldNum" sz="quarter" idx="11"/>
          </p:nvPr>
        </p:nvSpPr>
        <p:spPr/>
        <p:txBody>
          <a:bodyPr/>
          <a:lstStyle/>
          <a:p>
            <a:fld id="{12427C9C-83A2-4F56-ACC9-22B05484EC3A}"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3123226182"/>
      </p:ext>
    </p:extLst>
  </p:cSld>
  <p:clrMapOvr>
    <a:masterClrMapping/>
  </p:clrMapOvr>
  <p:transition advTm="2000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Q8</a:t>
            </a:r>
            <a:r>
              <a:rPr lang="en-US" dirty="0" smtClean="0"/>
              <a:t>: What happens if business conditions prevent a borrower from restoring FTE count?</a:t>
            </a:r>
            <a:endParaRPr lang="en-US" dirty="0"/>
          </a:p>
        </p:txBody>
      </p:sp>
      <p:sp>
        <p:nvSpPr>
          <p:cNvPr id="3" name="Content Placeholder 2"/>
          <p:cNvSpPr>
            <a:spLocks noGrp="1"/>
          </p:cNvSpPr>
          <p:nvPr>
            <p:ph idx="1"/>
          </p:nvPr>
        </p:nvSpPr>
        <p:spPr>
          <a:xfrm>
            <a:off x="367990" y="1860698"/>
            <a:ext cx="8323706" cy="4359349"/>
          </a:xfrm>
        </p:spPr>
        <p:txBody>
          <a:bodyPr/>
          <a:lstStyle/>
          <a:p>
            <a:r>
              <a:rPr lang="en-US" sz="2000" u="sng" dirty="0" smtClean="0"/>
              <a:t>A8</a:t>
            </a:r>
            <a:r>
              <a:rPr lang="en-US" sz="2000" dirty="0" smtClean="0"/>
              <a:t>: </a:t>
            </a:r>
            <a:r>
              <a:rPr lang="en-US" sz="2000" dirty="0"/>
              <a:t>Under the CARES Act, loan forgiveness is reduced proportionately to reflect any reduction in the borrower’s full-time equivalent (FTE) count during the borrower’s selected spending period (8 or 24 weeks</a:t>
            </a:r>
            <a:r>
              <a:rPr lang="en-US" sz="2000" dirty="0" smtClean="0"/>
              <a:t>).</a:t>
            </a:r>
          </a:p>
          <a:p>
            <a:r>
              <a:rPr lang="en-US" sz="2000" dirty="0" smtClean="0"/>
              <a:t>Under </a:t>
            </a:r>
            <a:r>
              <a:rPr lang="en-US" sz="2000" dirty="0"/>
              <a:t>the Flex Act, a lost FTE </a:t>
            </a:r>
            <a:r>
              <a:rPr lang="en-US" sz="2000" dirty="0" smtClean="0"/>
              <a:t>doesn’t reduce </a:t>
            </a:r>
            <a:r>
              <a:rPr lang="en-US" sz="2000" dirty="0"/>
              <a:t>loan </a:t>
            </a:r>
            <a:r>
              <a:rPr lang="en-US" sz="2000" dirty="0" smtClean="0"/>
              <a:t>forgiveness, </a:t>
            </a:r>
            <a:r>
              <a:rPr lang="en-US" sz="2000" dirty="0"/>
              <a:t>if the borrower in good faith can document </a:t>
            </a:r>
            <a:r>
              <a:rPr lang="en-US" sz="2000" dirty="0" smtClean="0"/>
              <a:t>either:</a:t>
            </a:r>
            <a:r>
              <a:rPr lang="en-US" sz="2000" dirty="0"/>
              <a:t> </a:t>
            </a:r>
          </a:p>
          <a:p>
            <a:pPr marL="457200" lvl="0" indent="-457200">
              <a:buFont typeface="+mj-lt"/>
              <a:buAutoNum type="arabicPeriod"/>
            </a:pPr>
            <a:r>
              <a:rPr lang="en-US" sz="2000" dirty="0"/>
              <a:t>The borrower is unable to (a) rehire a laid-off employee who was on payroll on </a:t>
            </a:r>
            <a:r>
              <a:rPr lang="en-US" sz="2000" dirty="0" smtClean="0"/>
              <a:t>2.15.20</a:t>
            </a:r>
            <a:r>
              <a:rPr lang="en-US" sz="2000" dirty="0"/>
              <a:t>, and (b) fill the resulting vacancy with a similarly-qualified employee on or before </a:t>
            </a:r>
            <a:r>
              <a:rPr lang="en-US" sz="2000" dirty="0" smtClean="0"/>
              <a:t>12.31.20</a:t>
            </a:r>
            <a:r>
              <a:rPr lang="en-US" sz="2000" dirty="0"/>
              <a:t>; </a:t>
            </a:r>
            <a:r>
              <a:rPr lang="en-US" sz="2000" dirty="0" smtClean="0"/>
              <a:t>or</a:t>
            </a:r>
          </a:p>
          <a:p>
            <a:pPr marL="457200" lvl="0" indent="-457200">
              <a:buFont typeface="+mj-lt"/>
              <a:buAutoNum type="arabicPeriod"/>
            </a:pPr>
            <a:r>
              <a:rPr lang="en-US" sz="2000" dirty="0" smtClean="0"/>
              <a:t>The </a:t>
            </a:r>
            <a:r>
              <a:rPr lang="en-US" sz="2000" dirty="0"/>
              <a:t>borrower is unable return to “the same level of business activity the business was operating at before </a:t>
            </a:r>
            <a:r>
              <a:rPr lang="en-US" sz="2000" dirty="0" smtClean="0"/>
              <a:t>2.15,20</a:t>
            </a:r>
            <a:r>
              <a:rPr lang="en-US" sz="2000" dirty="0"/>
              <a:t>,” as a result of compliance with health guidelines issued during </a:t>
            </a:r>
            <a:r>
              <a:rPr lang="en-US" sz="2000" dirty="0" smtClean="0"/>
              <a:t>2.15 </a:t>
            </a:r>
            <a:r>
              <a:rPr lang="en-US" sz="2000" dirty="0"/>
              <a:t>to </a:t>
            </a:r>
            <a:r>
              <a:rPr lang="en-US" sz="2000" dirty="0" smtClean="0"/>
              <a:t>12.31,20 </a:t>
            </a:r>
            <a:r>
              <a:rPr lang="en-US" sz="2000" dirty="0"/>
              <a:t>period by a specified federal (not state</a:t>
            </a:r>
            <a:r>
              <a:rPr lang="en-US" sz="2000" dirty="0" smtClean="0"/>
              <a:t>) agencies.</a:t>
            </a:r>
            <a:endParaRPr lang="en-US" sz="2000" dirty="0"/>
          </a:p>
          <a:p>
            <a:endParaRPr lang="en-US" sz="2000" dirty="0" smtClean="0"/>
          </a:p>
        </p:txBody>
      </p:sp>
      <p:sp>
        <p:nvSpPr>
          <p:cNvPr id="4" name="Slide Number Placeholder 3"/>
          <p:cNvSpPr>
            <a:spLocks noGrp="1"/>
          </p:cNvSpPr>
          <p:nvPr>
            <p:ph type="sldNum" sz="quarter" idx="11"/>
          </p:nvPr>
        </p:nvSpPr>
        <p:spPr/>
        <p:txBody>
          <a:bodyPr/>
          <a:lstStyle/>
          <a:p>
            <a:fld id="{12427C9C-83A2-4F56-ACC9-22B05484EC3A}"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2190691722"/>
      </p:ext>
    </p:extLst>
  </p:cSld>
  <p:clrMapOvr>
    <a:masterClrMapping/>
  </p:clrMapOvr>
  <p:transition advTm="2000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Q9</a:t>
            </a:r>
            <a:r>
              <a:rPr lang="en-US" dirty="0" smtClean="0"/>
              <a:t>: Does the FTE relief rule apply to compliance with state and local health restrictions?</a:t>
            </a:r>
            <a:endParaRPr lang="en-US" dirty="0"/>
          </a:p>
        </p:txBody>
      </p:sp>
      <p:sp>
        <p:nvSpPr>
          <p:cNvPr id="3" name="Content Placeholder 2"/>
          <p:cNvSpPr>
            <a:spLocks noGrp="1"/>
          </p:cNvSpPr>
          <p:nvPr>
            <p:ph idx="1"/>
          </p:nvPr>
        </p:nvSpPr>
        <p:spPr>
          <a:xfrm>
            <a:off x="367990" y="1860698"/>
            <a:ext cx="8323706" cy="4359349"/>
          </a:xfrm>
        </p:spPr>
        <p:txBody>
          <a:bodyPr/>
          <a:lstStyle/>
          <a:p>
            <a:r>
              <a:rPr lang="en-US" sz="2000" u="sng" dirty="0" smtClean="0"/>
              <a:t>A9</a:t>
            </a:r>
            <a:r>
              <a:rPr lang="en-US" sz="2000" dirty="0" smtClean="0"/>
              <a:t>: No.</a:t>
            </a:r>
          </a:p>
          <a:p>
            <a:r>
              <a:rPr lang="en-US" sz="2000" dirty="0" smtClean="0"/>
              <a:t>Only COVID-related guidelines issued by </a:t>
            </a:r>
            <a:r>
              <a:rPr lang="en-US" sz="2000" dirty="0"/>
              <a:t>the U.S. Department of Health and Human Services, Centers for Disease Control and Prevention or Occupational Safety and Health Administration</a:t>
            </a:r>
            <a:r>
              <a:rPr lang="en-US" sz="2000" dirty="0" smtClean="0"/>
              <a:t>) count as valid excuses.</a:t>
            </a:r>
            <a:endParaRPr lang="en-US" sz="2000" dirty="0"/>
          </a:p>
          <a:p>
            <a:endParaRPr lang="en-US" sz="2000" dirty="0" smtClean="0"/>
          </a:p>
        </p:txBody>
      </p:sp>
      <p:sp>
        <p:nvSpPr>
          <p:cNvPr id="4" name="Slide Number Placeholder 3"/>
          <p:cNvSpPr>
            <a:spLocks noGrp="1"/>
          </p:cNvSpPr>
          <p:nvPr>
            <p:ph type="sldNum" sz="quarter" idx="11"/>
          </p:nvPr>
        </p:nvSpPr>
        <p:spPr/>
        <p:txBody>
          <a:bodyPr/>
          <a:lstStyle/>
          <a:p>
            <a:fld id="{12427C9C-83A2-4F56-ACC9-22B05484EC3A}"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2441292876"/>
      </p:ext>
    </p:extLst>
  </p:cSld>
  <p:clrMapOvr>
    <a:masterClrMapping/>
  </p:clrMapOvr>
  <p:transition advTm="2000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Q10</a:t>
            </a:r>
            <a:r>
              <a:rPr lang="en-US" dirty="0" smtClean="0"/>
              <a:t>: Does PPP loan forgiveness still result in the loss of payroll tax deferral?</a:t>
            </a:r>
            <a:endParaRPr lang="en-US" dirty="0"/>
          </a:p>
        </p:txBody>
      </p:sp>
      <p:sp>
        <p:nvSpPr>
          <p:cNvPr id="3" name="Content Placeholder 2"/>
          <p:cNvSpPr>
            <a:spLocks noGrp="1"/>
          </p:cNvSpPr>
          <p:nvPr>
            <p:ph idx="1"/>
          </p:nvPr>
        </p:nvSpPr>
        <p:spPr>
          <a:xfrm>
            <a:off x="367990" y="1860698"/>
            <a:ext cx="8323706" cy="4359349"/>
          </a:xfrm>
        </p:spPr>
        <p:txBody>
          <a:bodyPr/>
          <a:lstStyle/>
          <a:p>
            <a:r>
              <a:rPr lang="en-US" sz="2000" u="sng" dirty="0" smtClean="0"/>
              <a:t>A10</a:t>
            </a:r>
            <a:r>
              <a:rPr lang="en-US" sz="2000" dirty="0" smtClean="0"/>
              <a:t>:   No.  </a:t>
            </a:r>
          </a:p>
          <a:p>
            <a:r>
              <a:rPr lang="en-US" sz="2000" dirty="0" smtClean="0"/>
              <a:t>Under the Flex Act, forgiveness </a:t>
            </a:r>
            <a:r>
              <a:rPr lang="en-US" sz="2000" dirty="0"/>
              <a:t>of a PPP loan no longer results in the loss of payroll tax deferral under the CARES Act.</a:t>
            </a:r>
            <a:endParaRPr lang="en-US" sz="2000" dirty="0" smtClean="0"/>
          </a:p>
        </p:txBody>
      </p:sp>
      <p:sp>
        <p:nvSpPr>
          <p:cNvPr id="4" name="Slide Number Placeholder 3"/>
          <p:cNvSpPr>
            <a:spLocks noGrp="1"/>
          </p:cNvSpPr>
          <p:nvPr>
            <p:ph type="sldNum" sz="quarter" idx="11"/>
          </p:nvPr>
        </p:nvSpPr>
        <p:spPr/>
        <p:txBody>
          <a:bodyPr/>
          <a:lstStyle/>
          <a:p>
            <a:fld id="{12427C9C-83A2-4F56-ACC9-22B05484EC3A}" type="slidenum">
              <a:rPr lang="en-US" smtClean="0">
                <a:solidFill>
                  <a:prstClr val="black"/>
                </a:solidFill>
              </a:rPr>
              <a:pPr/>
              <a:t>13</a:t>
            </a:fld>
            <a:endParaRPr lang="en-US" dirty="0">
              <a:solidFill>
                <a:prstClr val="black"/>
              </a:solidFill>
            </a:endParaRPr>
          </a:p>
        </p:txBody>
      </p:sp>
    </p:spTree>
    <p:extLst>
      <p:ext uri="{BB962C8B-B14F-4D97-AF65-F5344CB8AC3E}">
        <p14:creationId xmlns:p14="http://schemas.microsoft.com/office/powerpoint/2010/main" val="3126418981"/>
      </p:ext>
    </p:extLst>
  </p:cSld>
  <p:clrMapOvr>
    <a:masterClrMapping/>
  </p:clrMapOvr>
  <p:transition advTm="2000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OPEN ISSUE #1 – Per Employee Spending Cap</a:t>
            </a:r>
            <a:endParaRPr lang="en-US" u="sng" dirty="0"/>
          </a:p>
        </p:txBody>
      </p:sp>
      <p:sp>
        <p:nvSpPr>
          <p:cNvPr id="3" name="Content Placeholder 2"/>
          <p:cNvSpPr>
            <a:spLocks noGrp="1"/>
          </p:cNvSpPr>
          <p:nvPr>
            <p:ph idx="1"/>
          </p:nvPr>
        </p:nvSpPr>
        <p:spPr>
          <a:xfrm>
            <a:off x="367990" y="1860698"/>
            <a:ext cx="8323706" cy="4359349"/>
          </a:xfrm>
        </p:spPr>
        <p:txBody>
          <a:bodyPr/>
          <a:lstStyle/>
          <a:p>
            <a:r>
              <a:rPr lang="en-US" sz="2000" dirty="0"/>
              <a:t>T</a:t>
            </a:r>
            <a:r>
              <a:rPr lang="en-US" sz="2000" dirty="0" smtClean="0"/>
              <a:t>he </a:t>
            </a:r>
            <a:r>
              <a:rPr lang="en-US" sz="2000" dirty="0"/>
              <a:t>interaction of the CARES Act and the Flex Act implies that the expansion of the spending period from 8 to 24 weeks raises the per-employee cap on payroll costs from $15,385  (8/52 * $100,000) to $46,155 (24/52 * $100,000).  </a:t>
            </a:r>
            <a:endParaRPr lang="en-US" sz="2000" dirty="0" smtClean="0"/>
          </a:p>
          <a:p>
            <a:r>
              <a:rPr lang="en-US" sz="2000" dirty="0" smtClean="0"/>
              <a:t>Given </a:t>
            </a:r>
            <a:r>
              <a:rPr lang="en-US" sz="2000" dirty="0"/>
              <a:t>the importance of this cap in determining loan forgiveness, SBA guidance on this point is crucial.</a:t>
            </a:r>
          </a:p>
          <a:p>
            <a:endParaRPr lang="en-US" sz="2000" dirty="0" smtClean="0"/>
          </a:p>
        </p:txBody>
      </p:sp>
      <p:sp>
        <p:nvSpPr>
          <p:cNvPr id="4" name="Slide Number Placeholder 3"/>
          <p:cNvSpPr>
            <a:spLocks noGrp="1"/>
          </p:cNvSpPr>
          <p:nvPr>
            <p:ph type="sldNum" sz="quarter" idx="11"/>
          </p:nvPr>
        </p:nvSpPr>
        <p:spPr/>
        <p:txBody>
          <a:bodyPr/>
          <a:lstStyle/>
          <a:p>
            <a:fld id="{12427C9C-83A2-4F56-ACC9-22B05484EC3A}" type="slidenum">
              <a:rPr lang="en-US" smtClean="0">
                <a:solidFill>
                  <a:prstClr val="black"/>
                </a:solidFill>
              </a:rPr>
              <a:pPr/>
              <a:t>14</a:t>
            </a:fld>
            <a:endParaRPr lang="en-US" dirty="0">
              <a:solidFill>
                <a:prstClr val="black"/>
              </a:solidFill>
            </a:endParaRPr>
          </a:p>
        </p:txBody>
      </p:sp>
    </p:spTree>
    <p:extLst>
      <p:ext uri="{BB962C8B-B14F-4D97-AF65-F5344CB8AC3E}">
        <p14:creationId xmlns:p14="http://schemas.microsoft.com/office/powerpoint/2010/main" val="2030151245"/>
      </p:ext>
    </p:extLst>
  </p:cSld>
  <p:clrMapOvr>
    <a:masterClrMapping/>
  </p:clrMapOvr>
  <p:transition advTm="2000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OPEN ISSUE #2 – Loan Documentation</a:t>
            </a:r>
            <a:endParaRPr lang="en-US" dirty="0"/>
          </a:p>
        </p:txBody>
      </p:sp>
      <p:sp>
        <p:nvSpPr>
          <p:cNvPr id="3" name="Content Placeholder 2"/>
          <p:cNvSpPr>
            <a:spLocks noGrp="1"/>
          </p:cNvSpPr>
          <p:nvPr>
            <p:ph idx="1"/>
          </p:nvPr>
        </p:nvSpPr>
        <p:spPr>
          <a:xfrm>
            <a:off x="367990" y="1860698"/>
            <a:ext cx="8323706" cy="4359349"/>
          </a:xfrm>
        </p:spPr>
        <p:txBody>
          <a:bodyPr/>
          <a:lstStyle/>
          <a:p>
            <a:r>
              <a:rPr lang="en-US" sz="2000" dirty="0" smtClean="0"/>
              <a:t>Agreements </a:t>
            </a:r>
            <a:r>
              <a:rPr lang="en-US" sz="2000" dirty="0"/>
              <a:t>and other documentation for Existing Loans do not sync with the Flex Act. Unless documentation for an Existing Loan is amended to take into account the Flex Act, a borrower cannot benefit from the Flex Act’s improvements and following the Flex Act will put a borrower into default</a:t>
            </a:r>
            <a:r>
              <a:rPr lang="en-US" sz="2000" dirty="0" smtClean="0"/>
              <a:t>.</a:t>
            </a:r>
          </a:p>
          <a:p>
            <a:r>
              <a:rPr lang="en-US" sz="2000" u="sng" dirty="0" smtClean="0"/>
              <a:t>NOTE</a:t>
            </a:r>
            <a:r>
              <a:rPr lang="en-US" sz="2000" dirty="0" smtClean="0"/>
              <a:t>:  Call your bank !</a:t>
            </a:r>
            <a:endParaRPr lang="en-US" sz="2000" dirty="0"/>
          </a:p>
          <a:p>
            <a:endParaRPr lang="en-US" sz="2000" dirty="0" smtClean="0"/>
          </a:p>
        </p:txBody>
      </p:sp>
      <p:sp>
        <p:nvSpPr>
          <p:cNvPr id="4" name="Slide Number Placeholder 3"/>
          <p:cNvSpPr>
            <a:spLocks noGrp="1"/>
          </p:cNvSpPr>
          <p:nvPr>
            <p:ph type="sldNum" sz="quarter" idx="11"/>
          </p:nvPr>
        </p:nvSpPr>
        <p:spPr/>
        <p:txBody>
          <a:bodyPr/>
          <a:lstStyle/>
          <a:p>
            <a:fld id="{12427C9C-83A2-4F56-ACC9-22B05484EC3A}" type="slidenum">
              <a:rPr lang="en-US" smtClean="0">
                <a:solidFill>
                  <a:prstClr val="black"/>
                </a:solidFill>
              </a:rPr>
              <a:pPr/>
              <a:t>15</a:t>
            </a:fld>
            <a:endParaRPr lang="en-US" dirty="0">
              <a:solidFill>
                <a:prstClr val="black"/>
              </a:solidFill>
            </a:endParaRPr>
          </a:p>
        </p:txBody>
      </p:sp>
    </p:spTree>
    <p:extLst>
      <p:ext uri="{BB962C8B-B14F-4D97-AF65-F5344CB8AC3E}">
        <p14:creationId xmlns:p14="http://schemas.microsoft.com/office/powerpoint/2010/main" val="2940262263"/>
      </p:ext>
    </p:extLst>
  </p:cSld>
  <p:clrMapOvr>
    <a:masterClrMapping/>
  </p:clrMapOvr>
  <p:transition advTm="2000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OPEN ISSUE </a:t>
            </a:r>
            <a:r>
              <a:rPr lang="en-US" u="sng" dirty="0" smtClean="0"/>
              <a:t>#3 –SBA Documentation</a:t>
            </a:r>
            <a:endParaRPr lang="en-US" dirty="0"/>
          </a:p>
        </p:txBody>
      </p:sp>
      <p:sp>
        <p:nvSpPr>
          <p:cNvPr id="3" name="Content Placeholder 2"/>
          <p:cNvSpPr>
            <a:spLocks noGrp="1"/>
          </p:cNvSpPr>
          <p:nvPr>
            <p:ph idx="1"/>
          </p:nvPr>
        </p:nvSpPr>
        <p:spPr>
          <a:xfrm>
            <a:off x="367990" y="1860698"/>
            <a:ext cx="8323706" cy="4359349"/>
          </a:xfrm>
        </p:spPr>
        <p:txBody>
          <a:bodyPr/>
          <a:lstStyle/>
          <a:p>
            <a:r>
              <a:rPr lang="en-US" sz="2000" dirty="0" smtClean="0"/>
              <a:t>All existing SBA documentation is now out-of-date, including the loan forgiveness application.  Borrowers should wait to apply for forgiveness until the SBA issues updated forms and additional guidance.</a:t>
            </a:r>
            <a:endParaRPr lang="en-US" sz="2000" dirty="0" smtClean="0"/>
          </a:p>
          <a:p>
            <a:r>
              <a:rPr lang="en-US" sz="2000" u="sng" dirty="0" smtClean="0"/>
              <a:t>NOTE</a:t>
            </a:r>
            <a:r>
              <a:rPr lang="en-US" sz="2000" dirty="0" smtClean="0"/>
              <a:t>:  </a:t>
            </a:r>
            <a:r>
              <a:rPr lang="en-US" sz="2000" dirty="0" smtClean="0"/>
              <a:t>Watch the SBA website!</a:t>
            </a:r>
            <a:endParaRPr lang="en-US" sz="2000" dirty="0"/>
          </a:p>
          <a:p>
            <a:endParaRPr lang="en-US" sz="2000" dirty="0" smtClean="0"/>
          </a:p>
        </p:txBody>
      </p:sp>
      <p:sp>
        <p:nvSpPr>
          <p:cNvPr id="4" name="Slide Number Placeholder 3"/>
          <p:cNvSpPr>
            <a:spLocks noGrp="1"/>
          </p:cNvSpPr>
          <p:nvPr>
            <p:ph type="sldNum" sz="quarter" idx="11"/>
          </p:nvPr>
        </p:nvSpPr>
        <p:spPr/>
        <p:txBody>
          <a:bodyPr/>
          <a:lstStyle/>
          <a:p>
            <a:fld id="{12427C9C-83A2-4F56-ACC9-22B05484EC3A}" type="slidenum">
              <a:rPr lang="en-US" smtClean="0">
                <a:solidFill>
                  <a:prstClr val="black"/>
                </a:solidFill>
              </a:rPr>
              <a:pPr/>
              <a:t>16</a:t>
            </a:fld>
            <a:endParaRPr lang="en-US" dirty="0">
              <a:solidFill>
                <a:prstClr val="black"/>
              </a:solidFill>
            </a:endParaRPr>
          </a:p>
        </p:txBody>
      </p:sp>
    </p:spTree>
    <p:extLst>
      <p:ext uri="{BB962C8B-B14F-4D97-AF65-F5344CB8AC3E}">
        <p14:creationId xmlns:p14="http://schemas.microsoft.com/office/powerpoint/2010/main" val="272847268"/>
      </p:ext>
    </p:extLst>
  </p:cSld>
  <p:clrMapOvr>
    <a:masterClrMapping/>
  </p:clrMapOvr>
  <p:transition advTm="2000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OPEN </a:t>
            </a:r>
            <a:r>
              <a:rPr lang="en-US" u="sng" smtClean="0"/>
              <a:t>ISSUE </a:t>
            </a:r>
            <a:r>
              <a:rPr lang="en-US" u="sng" smtClean="0"/>
              <a:t>#4 </a:t>
            </a:r>
            <a:r>
              <a:rPr lang="en-US" u="sng" dirty="0" smtClean="0"/>
              <a:t>– Tax Consequences</a:t>
            </a:r>
            <a:endParaRPr lang="en-US" dirty="0"/>
          </a:p>
        </p:txBody>
      </p:sp>
      <p:sp>
        <p:nvSpPr>
          <p:cNvPr id="3" name="Content Placeholder 2"/>
          <p:cNvSpPr>
            <a:spLocks noGrp="1"/>
          </p:cNvSpPr>
          <p:nvPr>
            <p:ph idx="1"/>
          </p:nvPr>
        </p:nvSpPr>
        <p:spPr>
          <a:xfrm>
            <a:off x="367990" y="1860698"/>
            <a:ext cx="8323706" cy="4359349"/>
          </a:xfrm>
        </p:spPr>
        <p:txBody>
          <a:bodyPr/>
          <a:lstStyle/>
          <a:p>
            <a:r>
              <a:rPr lang="en-US" sz="2000" dirty="0" smtClean="0"/>
              <a:t>For </a:t>
            </a:r>
            <a:r>
              <a:rPr lang="en-US" sz="2000" dirty="0"/>
              <a:t>tax purposes, a modification of an Existing Loan to reflect the Flex Act will likely result in a constructive cancellation and reissue of the Existing Loan, possibly causing the borrower to recognize debt discharge income.  </a:t>
            </a:r>
            <a:endParaRPr lang="en-US" sz="2000" dirty="0" smtClean="0"/>
          </a:p>
          <a:p>
            <a:r>
              <a:rPr lang="en-US" sz="2000" dirty="0" smtClean="0"/>
              <a:t>Guidance </a:t>
            </a:r>
            <a:r>
              <a:rPr lang="en-US" sz="2000" dirty="0"/>
              <a:t>on this point from the Internal Revenue Service is needed.</a:t>
            </a:r>
          </a:p>
          <a:p>
            <a:endParaRPr lang="en-US" sz="2000" dirty="0" smtClean="0"/>
          </a:p>
        </p:txBody>
      </p:sp>
      <p:sp>
        <p:nvSpPr>
          <p:cNvPr id="4" name="Slide Number Placeholder 3"/>
          <p:cNvSpPr>
            <a:spLocks noGrp="1"/>
          </p:cNvSpPr>
          <p:nvPr>
            <p:ph type="sldNum" sz="quarter" idx="11"/>
          </p:nvPr>
        </p:nvSpPr>
        <p:spPr/>
        <p:txBody>
          <a:bodyPr/>
          <a:lstStyle/>
          <a:p>
            <a:fld id="{12427C9C-83A2-4F56-ACC9-22B05484EC3A}" type="slidenum">
              <a:rPr lang="en-US" smtClean="0">
                <a:solidFill>
                  <a:prstClr val="black"/>
                </a:solidFill>
              </a:rPr>
              <a:pPr/>
              <a:t>17</a:t>
            </a:fld>
            <a:endParaRPr lang="en-US" dirty="0">
              <a:solidFill>
                <a:prstClr val="black"/>
              </a:solidFill>
            </a:endParaRPr>
          </a:p>
        </p:txBody>
      </p:sp>
    </p:spTree>
    <p:extLst>
      <p:ext uri="{BB962C8B-B14F-4D97-AF65-F5344CB8AC3E}">
        <p14:creationId xmlns:p14="http://schemas.microsoft.com/office/powerpoint/2010/main" val="2530976565"/>
      </p:ext>
    </p:extLst>
  </p:cSld>
  <p:clrMapOvr>
    <a:masterClrMapping/>
  </p:clrMapOvr>
  <p:transition advTm="2000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4198" y="911025"/>
            <a:ext cx="8241991" cy="3616574"/>
          </a:xfrm>
        </p:spPr>
        <p:txBody>
          <a:bodyPr/>
          <a:lstStyle/>
          <a:p>
            <a:pPr algn="ctr"/>
            <a:r>
              <a:rPr lang="en-US" sz="2400" dirty="0" smtClean="0">
                <a:solidFill>
                  <a:schemeClr val="tx1"/>
                </a:solidFill>
              </a:rPr>
              <a:t>For further information please contact:</a:t>
            </a:r>
            <a:br>
              <a:rPr lang="en-US" sz="2400" dirty="0" smtClean="0">
                <a:solidFill>
                  <a:schemeClr val="tx1"/>
                </a:solidFill>
              </a:rPr>
            </a:br>
            <a:r>
              <a:rPr lang="en-US" sz="2400" dirty="0" smtClean="0">
                <a:solidFill>
                  <a:schemeClr val="tx1"/>
                </a:solidFill>
              </a:rPr>
              <a:t/>
            </a:r>
            <a:br>
              <a:rPr lang="en-US" sz="2400" dirty="0" smtClean="0">
                <a:solidFill>
                  <a:schemeClr val="tx1"/>
                </a:solidFill>
              </a:rPr>
            </a:br>
            <a:r>
              <a:rPr lang="en-US" sz="2400" b="0" dirty="0" smtClean="0">
                <a:solidFill>
                  <a:schemeClr val="tx1"/>
                </a:solidFill>
              </a:rPr>
              <a:t>Mark A. Limardo</a:t>
            </a:r>
            <a:br>
              <a:rPr lang="en-US" sz="2400" b="0" dirty="0" smtClean="0">
                <a:solidFill>
                  <a:schemeClr val="tx1"/>
                </a:solidFill>
              </a:rPr>
            </a:br>
            <a:r>
              <a:rPr lang="en-US" sz="2400" b="0" dirty="0" smtClean="0">
                <a:solidFill>
                  <a:schemeClr val="tx1"/>
                </a:solidFill>
                <a:hlinkClick r:id="rId2"/>
              </a:rPr>
              <a:t>mlimardo@olshanlaw.com</a:t>
            </a:r>
            <a:r>
              <a:rPr lang="en-US" sz="2400" b="0" dirty="0" smtClean="0">
                <a:solidFill>
                  <a:schemeClr val="tx1"/>
                </a:solidFill>
              </a:rPr>
              <a:t/>
            </a:r>
            <a:br>
              <a:rPr lang="en-US" sz="2400" b="0" dirty="0" smtClean="0">
                <a:solidFill>
                  <a:schemeClr val="tx1"/>
                </a:solidFill>
              </a:rPr>
            </a:br>
            <a:r>
              <a:rPr lang="en-US" sz="2400" b="0" dirty="0" smtClean="0">
                <a:solidFill>
                  <a:schemeClr val="tx1"/>
                </a:solidFill>
              </a:rPr>
              <a:t>212.451.2364</a:t>
            </a:r>
            <a:r>
              <a:rPr lang="en-US" dirty="0" smtClean="0"/>
              <a:t/>
            </a:r>
            <a:br>
              <a:rPr lang="en-US" dirty="0" smtClean="0"/>
            </a:br>
            <a:r>
              <a:rPr lang="en-US" dirty="0" smtClean="0"/>
              <a:t/>
            </a:r>
            <a:br>
              <a:rPr lang="en-US" dirty="0" smtClean="0"/>
            </a:br>
            <a:r>
              <a:rPr lang="en-US" dirty="0"/>
              <a:t/>
            </a:r>
            <a:br>
              <a:rPr lang="en-US" dirty="0"/>
            </a:br>
            <a:endParaRPr lang="en-US" dirty="0"/>
          </a:p>
        </p:txBody>
      </p:sp>
      <p:sp>
        <p:nvSpPr>
          <p:cNvPr id="3" name="Slide Number Placeholder 2"/>
          <p:cNvSpPr>
            <a:spLocks noGrp="1"/>
          </p:cNvSpPr>
          <p:nvPr>
            <p:ph type="sldNum" sz="quarter" idx="11"/>
          </p:nvPr>
        </p:nvSpPr>
        <p:spPr/>
        <p:txBody>
          <a:bodyPr/>
          <a:lstStyle/>
          <a:p>
            <a:fld id="{12427C9C-83A2-4F56-ACC9-22B05484EC3A}" type="slidenum">
              <a:rPr lang="en-US" smtClean="0"/>
              <a:t>18</a:t>
            </a:fld>
            <a:endParaRPr lang="en-US" dirty="0"/>
          </a:p>
        </p:txBody>
      </p:sp>
      <p:sp>
        <p:nvSpPr>
          <p:cNvPr id="4" name="Subtitle 2"/>
          <p:cNvSpPr txBox="1">
            <a:spLocks/>
          </p:cNvSpPr>
          <p:nvPr/>
        </p:nvSpPr>
        <p:spPr>
          <a:xfrm>
            <a:off x="1434802" y="4887651"/>
            <a:ext cx="6749436" cy="1315978"/>
          </a:xfrm>
          <a:prstGeom prst="rect">
            <a:avLst/>
          </a:prstGeom>
        </p:spPr>
        <p:txBody>
          <a:bodyPr/>
          <a:lstStyle>
            <a:lvl1pPr marL="0" indent="0" algn="l" rtl="0" eaLnBrk="1" fontAlgn="base" hangingPunct="1">
              <a:spcBef>
                <a:spcPts val="0"/>
              </a:spcBef>
              <a:spcAft>
                <a:spcPts val="1200"/>
              </a:spcAft>
              <a:buNone/>
              <a:defRPr sz="2400" baseline="0">
                <a:solidFill>
                  <a:schemeClr val="tx1"/>
                </a:solidFill>
                <a:latin typeface="Calibri" pitchFamily="34" charset="0"/>
                <a:ea typeface="+mn-ea"/>
                <a:cs typeface="+mn-cs"/>
              </a:defRPr>
            </a:lvl1pPr>
            <a:lvl2pPr marL="457200" indent="-222250" algn="l" rtl="0" eaLnBrk="1" fontAlgn="base" hangingPunct="1">
              <a:spcBef>
                <a:spcPts val="0"/>
              </a:spcBef>
              <a:spcAft>
                <a:spcPts val="1200"/>
              </a:spcAft>
              <a:buFont typeface="Arial" panose="020B0604020202020204" pitchFamily="34" charset="0"/>
              <a:buChar char="•"/>
              <a:defRPr sz="2400" baseline="0">
                <a:solidFill>
                  <a:schemeClr val="tx1"/>
                </a:solidFill>
                <a:latin typeface="Calibri" pitchFamily="34" charset="0"/>
              </a:defRPr>
            </a:lvl2pPr>
            <a:lvl3pPr marL="857250" indent="-171450" algn="l" rtl="0" eaLnBrk="1" fontAlgn="base" hangingPunct="1">
              <a:spcBef>
                <a:spcPts val="0"/>
              </a:spcBef>
              <a:spcAft>
                <a:spcPts val="1200"/>
              </a:spcAft>
              <a:buFont typeface="Courier New" panose="02070309020205020404" pitchFamily="49" charset="0"/>
              <a:buChar char="o"/>
              <a:defRPr sz="2400" baseline="0">
                <a:solidFill>
                  <a:schemeClr val="tx1"/>
                </a:solidFill>
                <a:latin typeface="Calibri" pitchFamily="34" charset="0"/>
              </a:defRPr>
            </a:lvl3pPr>
            <a:lvl4pPr marL="1200150" indent="-171450" algn="l" rtl="0" eaLnBrk="1" fontAlgn="base" hangingPunct="1">
              <a:spcBef>
                <a:spcPts val="0"/>
              </a:spcBef>
              <a:spcAft>
                <a:spcPts val="1200"/>
              </a:spcAft>
              <a:buChar char="–"/>
              <a:defRPr sz="2400" baseline="0">
                <a:solidFill>
                  <a:schemeClr val="tx1"/>
                </a:solidFill>
                <a:latin typeface="Calibri" pitchFamily="34" charset="0"/>
              </a:defRPr>
            </a:lvl4pPr>
            <a:lvl5pPr marL="1543050" indent="-171450" algn="l" rtl="0" eaLnBrk="1" fontAlgn="base" hangingPunct="1">
              <a:spcBef>
                <a:spcPts val="0"/>
              </a:spcBef>
              <a:spcAft>
                <a:spcPts val="1200"/>
              </a:spcAft>
              <a:buChar char="»"/>
              <a:defRPr sz="2400" baseline="0">
                <a:solidFill>
                  <a:schemeClr val="tx1"/>
                </a:solidFill>
                <a:latin typeface="Calibri" pitchFamily="34" charset="0"/>
              </a:defRPr>
            </a:lvl5pPr>
            <a:lvl6pPr marL="1885950" indent="-171450" algn="l" rtl="0" eaLnBrk="1" fontAlgn="base" hangingPunct="1">
              <a:spcBef>
                <a:spcPct val="20000"/>
              </a:spcBef>
              <a:spcAft>
                <a:spcPct val="0"/>
              </a:spcAft>
              <a:buChar char="»"/>
              <a:defRPr sz="1500">
                <a:solidFill>
                  <a:schemeClr val="tx1"/>
                </a:solidFill>
                <a:latin typeface="+mn-lt"/>
              </a:defRPr>
            </a:lvl6pPr>
            <a:lvl7pPr marL="2228850" indent="-171450" algn="l" rtl="0" eaLnBrk="1" fontAlgn="base" hangingPunct="1">
              <a:spcBef>
                <a:spcPct val="20000"/>
              </a:spcBef>
              <a:spcAft>
                <a:spcPct val="0"/>
              </a:spcAft>
              <a:buChar char="»"/>
              <a:defRPr sz="1500">
                <a:solidFill>
                  <a:schemeClr val="tx1"/>
                </a:solidFill>
                <a:latin typeface="+mn-lt"/>
              </a:defRPr>
            </a:lvl7pPr>
            <a:lvl8pPr marL="2571750" indent="-171450" algn="l" rtl="0" eaLnBrk="1" fontAlgn="base" hangingPunct="1">
              <a:spcBef>
                <a:spcPct val="20000"/>
              </a:spcBef>
              <a:spcAft>
                <a:spcPct val="0"/>
              </a:spcAft>
              <a:buChar char="»"/>
              <a:defRPr sz="1500">
                <a:solidFill>
                  <a:schemeClr val="tx1"/>
                </a:solidFill>
                <a:latin typeface="+mn-lt"/>
              </a:defRPr>
            </a:lvl8pPr>
            <a:lvl9pPr marL="2914650" indent="-171450" algn="l" rtl="0" eaLnBrk="1" fontAlgn="base" hangingPunct="1">
              <a:spcBef>
                <a:spcPct val="20000"/>
              </a:spcBef>
              <a:spcAft>
                <a:spcPct val="0"/>
              </a:spcAft>
              <a:buChar char="»"/>
              <a:defRPr sz="1500">
                <a:solidFill>
                  <a:schemeClr val="tx1"/>
                </a:solidFill>
                <a:latin typeface="+mn-lt"/>
              </a:defRPr>
            </a:lvl9pPr>
          </a:lstStyle>
          <a:p>
            <a:r>
              <a:rPr lang="en-US" sz="2000" kern="0" dirty="0" smtClean="0"/>
              <a:t/>
            </a:r>
            <a:br>
              <a:rPr lang="en-US" sz="2000" kern="0" dirty="0" smtClean="0"/>
            </a:br>
            <a:endParaRPr lang="en-US" sz="2000" kern="0" dirty="0" smtClean="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91630" y="1484246"/>
            <a:ext cx="914400" cy="914400"/>
          </a:xfrm>
          <a:prstGeom prst="rect">
            <a:avLst/>
          </a:prstGeom>
        </p:spPr>
      </p:pic>
      <p:sp>
        <p:nvSpPr>
          <p:cNvPr id="8" name="TextBox 7"/>
          <p:cNvSpPr txBox="1"/>
          <p:nvPr/>
        </p:nvSpPr>
        <p:spPr>
          <a:xfrm>
            <a:off x="451005" y="4887651"/>
            <a:ext cx="8241990" cy="1200329"/>
          </a:xfrm>
          <a:prstGeom prst="rect">
            <a:avLst/>
          </a:prstGeom>
          <a:noFill/>
        </p:spPr>
        <p:txBody>
          <a:bodyPr wrap="square" rtlCol="0">
            <a:spAutoFit/>
          </a:bodyPr>
          <a:lstStyle/>
          <a:p>
            <a:pPr algn="ctr"/>
            <a:r>
              <a:rPr lang="en-US" b="1" u="sng" dirty="0" smtClean="0"/>
              <a:t>COVID – 19 Resource Guide</a:t>
            </a:r>
          </a:p>
          <a:p>
            <a:pPr algn="ctr"/>
            <a:endParaRPr lang="en-US" b="1" u="sng" dirty="0" smtClean="0"/>
          </a:p>
          <a:p>
            <a:r>
              <a:rPr lang="en-US" u="sng" dirty="0">
                <a:solidFill>
                  <a:srgbClr val="4029E9"/>
                </a:solidFill>
              </a:rPr>
              <a:t>https://www.olshanlaw.com/blogs-covid-19-legal-resources,federal-and-state-responses-to-covid-19</a:t>
            </a:r>
            <a:endParaRPr lang="en-US" u="sng" dirty="0" smtClean="0">
              <a:solidFill>
                <a:srgbClr val="4029E9"/>
              </a:solidFill>
            </a:endParaRPr>
          </a:p>
        </p:txBody>
      </p:sp>
    </p:spTree>
    <p:extLst>
      <p:ext uri="{BB962C8B-B14F-4D97-AF65-F5344CB8AC3E}">
        <p14:creationId xmlns:p14="http://schemas.microsoft.com/office/powerpoint/2010/main" val="36842180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Disclaimer</a:t>
            </a:r>
            <a:endParaRPr lang="en-US" dirty="0"/>
          </a:p>
        </p:txBody>
      </p:sp>
      <p:sp>
        <p:nvSpPr>
          <p:cNvPr id="3" name="Content Placeholder 2"/>
          <p:cNvSpPr>
            <a:spLocks noGrp="1"/>
          </p:cNvSpPr>
          <p:nvPr>
            <p:ph idx="1"/>
          </p:nvPr>
        </p:nvSpPr>
        <p:spPr/>
        <p:txBody>
          <a:bodyPr/>
          <a:lstStyle/>
          <a:p>
            <a:r>
              <a:rPr lang="en-US" sz="2000" dirty="0"/>
              <a:t>This information and any presentation accompanying it has been prepared by </a:t>
            </a:r>
            <a:r>
              <a:rPr lang="en-US" sz="2000" dirty="0" smtClean="0"/>
              <a:t>Olshan Frome Wolosky LLP for </a:t>
            </a:r>
            <a:r>
              <a:rPr lang="en-US" sz="2000" dirty="0"/>
              <a:t>informational purposes only, and is not intended as and should not be relied upon as legal advice or opinion, or as a substitute for the advice of counsel. You should not rely on, take action on or fail to take action, based on this information.</a:t>
            </a:r>
          </a:p>
        </p:txBody>
      </p:sp>
      <p:sp>
        <p:nvSpPr>
          <p:cNvPr id="4" name="Slide Number Placeholder 3"/>
          <p:cNvSpPr>
            <a:spLocks noGrp="1"/>
          </p:cNvSpPr>
          <p:nvPr>
            <p:ph type="sldNum" sz="quarter" idx="11"/>
          </p:nvPr>
        </p:nvSpPr>
        <p:spPr/>
        <p:txBody>
          <a:bodyPr/>
          <a:lstStyle/>
          <a:p>
            <a:fld id="{12427C9C-83A2-4F56-ACC9-22B05484EC3A}" type="slidenum">
              <a:rPr lang="en-US" smtClean="0"/>
              <a:t>19</a:t>
            </a:fld>
            <a:endParaRPr lang="en-US" dirty="0"/>
          </a:p>
        </p:txBody>
      </p:sp>
    </p:spTree>
    <p:extLst>
      <p:ext uri="{BB962C8B-B14F-4D97-AF65-F5344CB8AC3E}">
        <p14:creationId xmlns:p14="http://schemas.microsoft.com/office/powerpoint/2010/main" val="2190345223"/>
      </p:ext>
    </p:extLst>
  </p:cSld>
  <p:clrMapOvr>
    <a:masterClrMapping/>
  </p:clrMapOvr>
  <p:transition advTm="2000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Legislative  and Regulatory Update</a:t>
            </a:r>
            <a:endParaRPr lang="en-US" u="sng" dirty="0"/>
          </a:p>
        </p:txBody>
      </p:sp>
      <p:sp>
        <p:nvSpPr>
          <p:cNvPr id="3" name="Content Placeholder 2"/>
          <p:cNvSpPr>
            <a:spLocks noGrp="1"/>
          </p:cNvSpPr>
          <p:nvPr>
            <p:ph idx="1"/>
          </p:nvPr>
        </p:nvSpPr>
        <p:spPr>
          <a:xfrm>
            <a:off x="410147" y="1626781"/>
            <a:ext cx="8323706" cy="4423145"/>
          </a:xfrm>
        </p:spPr>
        <p:txBody>
          <a:bodyPr/>
          <a:lstStyle/>
          <a:p>
            <a:r>
              <a:rPr lang="en-US" sz="2000" dirty="0"/>
              <a:t>On June 5, 2020 (the </a:t>
            </a:r>
            <a:r>
              <a:rPr lang="en-US" sz="2000" i="1" dirty="0"/>
              <a:t>“</a:t>
            </a:r>
            <a:r>
              <a:rPr lang="en-US" sz="2000" b="1" i="1" dirty="0"/>
              <a:t>Enactment Date</a:t>
            </a:r>
            <a:r>
              <a:rPr lang="en-US" sz="2000" i="1" dirty="0"/>
              <a:t>”</a:t>
            </a:r>
            <a:r>
              <a:rPr lang="en-US" sz="2000" dirty="0"/>
              <a:t>), the President signed the Paycheck Protection Program Flexibility Act of 2020 (the </a:t>
            </a:r>
            <a:r>
              <a:rPr lang="en-US" sz="2000" i="1" dirty="0"/>
              <a:t>“</a:t>
            </a:r>
            <a:r>
              <a:rPr lang="en-US" sz="2000" b="1" i="1" dirty="0"/>
              <a:t>Flex Act</a:t>
            </a:r>
            <a:r>
              <a:rPr lang="en-US" sz="2000" i="1" dirty="0"/>
              <a:t>”</a:t>
            </a:r>
            <a:r>
              <a:rPr lang="en-US" sz="2000" dirty="0"/>
              <a:t>), after the Senate approved the House bill without change.  </a:t>
            </a:r>
            <a:endParaRPr lang="en-US" sz="2000" dirty="0" smtClean="0"/>
          </a:p>
          <a:p>
            <a:r>
              <a:rPr lang="en-US" sz="2000" dirty="0" smtClean="0"/>
              <a:t>While </a:t>
            </a:r>
            <a:r>
              <a:rPr lang="en-US" sz="2000" dirty="0"/>
              <a:t>the Flex Act makes welcome improvements to the Paycheck Protection Program (</a:t>
            </a:r>
            <a:r>
              <a:rPr lang="en-US" sz="2000" i="1" dirty="0"/>
              <a:t>“</a:t>
            </a:r>
            <a:r>
              <a:rPr lang="en-US" sz="2000" b="1" i="1" dirty="0"/>
              <a:t>PPP</a:t>
            </a:r>
            <a:r>
              <a:rPr lang="en-US" sz="2000" i="1" dirty="0"/>
              <a:t>”</a:t>
            </a:r>
            <a:r>
              <a:rPr lang="en-US" sz="2000" dirty="0"/>
              <a:t>), implementing administrative guidance remains necessary.  </a:t>
            </a:r>
            <a:endParaRPr lang="en-US" sz="2000" dirty="0" smtClean="0"/>
          </a:p>
          <a:p>
            <a:r>
              <a:rPr lang="en-US" sz="2000" dirty="0" smtClean="0"/>
              <a:t>On </a:t>
            </a:r>
            <a:r>
              <a:rPr lang="en-US" sz="2000" dirty="0"/>
              <a:t>June 8, the SBA issued a press release clarifying a key Flex Act provision on loan forgiveness and outlining its initial regulatory priorities (the </a:t>
            </a:r>
            <a:r>
              <a:rPr lang="en-US" sz="2000" i="1" dirty="0"/>
              <a:t>“</a:t>
            </a:r>
            <a:r>
              <a:rPr lang="en-US" sz="2000" b="1" i="1" dirty="0"/>
              <a:t>Press Release</a:t>
            </a:r>
            <a:r>
              <a:rPr lang="en-US" sz="2000" i="1" dirty="0" smtClean="0"/>
              <a:t>”</a:t>
            </a:r>
            <a:r>
              <a:rPr lang="en-US" sz="2000" dirty="0" smtClean="0"/>
              <a:t>).</a:t>
            </a:r>
            <a:endParaRPr lang="en-US" sz="2000" dirty="0"/>
          </a:p>
        </p:txBody>
      </p:sp>
      <p:sp>
        <p:nvSpPr>
          <p:cNvPr id="4" name="Slide Number Placeholder 3"/>
          <p:cNvSpPr>
            <a:spLocks noGrp="1"/>
          </p:cNvSpPr>
          <p:nvPr>
            <p:ph type="sldNum" sz="quarter" idx="11"/>
          </p:nvPr>
        </p:nvSpPr>
        <p:spPr/>
        <p:txBody>
          <a:bodyPr/>
          <a:lstStyle/>
          <a:p>
            <a:fld id="{12427C9C-83A2-4F56-ACC9-22B05484EC3A}" type="slidenum">
              <a:rPr lang="en-US" smtClean="0"/>
              <a:pPr/>
              <a:t>2</a:t>
            </a:fld>
            <a:endParaRPr lang="en-US" dirty="0"/>
          </a:p>
        </p:txBody>
      </p:sp>
    </p:spTree>
    <p:extLst>
      <p:ext uri="{BB962C8B-B14F-4D97-AF65-F5344CB8AC3E}">
        <p14:creationId xmlns:p14="http://schemas.microsoft.com/office/powerpoint/2010/main" val="246464780"/>
      </p:ext>
    </p:extLst>
  </p:cSld>
  <p:clrMapOvr>
    <a:masterClrMapping/>
  </p:clrMapOvr>
  <p:transition advTm="20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COVID – 19 Resource Guide</a:t>
            </a:r>
            <a:endParaRPr lang="en-US" u="sng" dirty="0"/>
          </a:p>
        </p:txBody>
      </p:sp>
      <p:sp>
        <p:nvSpPr>
          <p:cNvPr id="3" name="Content Placeholder 2"/>
          <p:cNvSpPr>
            <a:spLocks noGrp="1"/>
          </p:cNvSpPr>
          <p:nvPr>
            <p:ph idx="1"/>
          </p:nvPr>
        </p:nvSpPr>
        <p:spPr>
          <a:xfrm>
            <a:off x="410147" y="1860698"/>
            <a:ext cx="8323706" cy="4189228"/>
          </a:xfrm>
        </p:spPr>
        <p:txBody>
          <a:bodyPr/>
          <a:lstStyle/>
          <a:p>
            <a:r>
              <a:rPr lang="en-US" sz="2000" dirty="0" smtClean="0"/>
              <a:t>To see the Flex Act and the Press Release, visit our COVID – 19 </a:t>
            </a:r>
            <a:r>
              <a:rPr lang="en-US" sz="2000" dirty="0"/>
              <a:t>Resource Guide at:  </a:t>
            </a:r>
            <a:endParaRPr lang="en-US" sz="2000" dirty="0" smtClean="0"/>
          </a:p>
          <a:p>
            <a:r>
              <a:rPr lang="en-US" sz="2000" dirty="0" smtClean="0">
                <a:hlinkClick r:id="rId2"/>
              </a:rPr>
              <a:t>https</a:t>
            </a:r>
            <a:r>
              <a:rPr lang="en-US" sz="2000" dirty="0">
                <a:hlinkClick r:id="rId2"/>
              </a:rPr>
              <a:t>://</a:t>
            </a:r>
            <a:r>
              <a:rPr lang="en-US" sz="2000" dirty="0" smtClean="0">
                <a:hlinkClick r:id="rId2"/>
              </a:rPr>
              <a:t>www.olshanlaw.com/blogs-covid-19-legal-resources,federal-and-state-responses-to-covid-19</a:t>
            </a:r>
            <a:endParaRPr lang="en-US" sz="2000" dirty="0" smtClean="0"/>
          </a:p>
          <a:p>
            <a:endParaRPr lang="en-US" sz="2000" dirty="0" smtClean="0"/>
          </a:p>
          <a:p>
            <a:r>
              <a:rPr lang="en-US" sz="2000" dirty="0" smtClean="0"/>
              <a:t>In addition, our resource guide provides a convenient index of all primary legislative and regulatory sources relating to COVID – 19 (including loan and forgiveness applications) and practical legal advice.</a:t>
            </a:r>
            <a:endParaRPr lang="en-US" sz="2000" dirty="0"/>
          </a:p>
        </p:txBody>
      </p:sp>
      <p:sp>
        <p:nvSpPr>
          <p:cNvPr id="4" name="Slide Number Placeholder 3"/>
          <p:cNvSpPr>
            <a:spLocks noGrp="1"/>
          </p:cNvSpPr>
          <p:nvPr>
            <p:ph type="sldNum" sz="quarter" idx="11"/>
          </p:nvPr>
        </p:nvSpPr>
        <p:spPr/>
        <p:txBody>
          <a:bodyPr/>
          <a:lstStyle/>
          <a:p>
            <a:fld id="{12427C9C-83A2-4F56-ACC9-22B05484EC3A}" type="slidenum">
              <a:rPr lang="en-US" smtClean="0"/>
              <a:pPr/>
              <a:t>3</a:t>
            </a:fld>
            <a:endParaRPr lang="en-US" dirty="0"/>
          </a:p>
        </p:txBody>
      </p:sp>
    </p:spTree>
    <p:extLst>
      <p:ext uri="{BB962C8B-B14F-4D97-AF65-F5344CB8AC3E}">
        <p14:creationId xmlns:p14="http://schemas.microsoft.com/office/powerpoint/2010/main" val="3949960526"/>
      </p:ext>
    </p:extLst>
  </p:cSld>
  <p:clrMapOvr>
    <a:masterClrMapping/>
  </p:clrMapOvr>
  <p:transition advTm="20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Q1</a:t>
            </a:r>
            <a:r>
              <a:rPr lang="en-US" dirty="0" smtClean="0"/>
              <a:t>:  Does the Flex Act extend the application and approval period for PPP loans.</a:t>
            </a:r>
            <a:endParaRPr lang="en-US" dirty="0"/>
          </a:p>
        </p:txBody>
      </p:sp>
      <p:sp>
        <p:nvSpPr>
          <p:cNvPr id="3" name="Content Placeholder 2"/>
          <p:cNvSpPr>
            <a:spLocks noGrp="1"/>
          </p:cNvSpPr>
          <p:nvPr>
            <p:ph idx="1"/>
          </p:nvPr>
        </p:nvSpPr>
        <p:spPr>
          <a:xfrm>
            <a:off x="367990" y="1860698"/>
            <a:ext cx="8323706" cy="4359349"/>
          </a:xfrm>
        </p:spPr>
        <p:txBody>
          <a:bodyPr/>
          <a:lstStyle/>
          <a:p>
            <a:r>
              <a:rPr lang="en-US" sz="2000" u="sng" dirty="0" smtClean="0"/>
              <a:t>A1</a:t>
            </a:r>
            <a:r>
              <a:rPr lang="en-US" sz="2000" dirty="0" smtClean="0"/>
              <a:t>:  No. </a:t>
            </a:r>
            <a:r>
              <a:rPr lang="en-US" sz="2000" dirty="0"/>
              <a:t>In the Press Release, the SBA </a:t>
            </a:r>
            <a:r>
              <a:rPr lang="en-US" sz="2000" dirty="0" smtClean="0"/>
              <a:t>declares the </a:t>
            </a:r>
            <a:r>
              <a:rPr lang="en-US" sz="2000" dirty="0"/>
              <a:t>application window </a:t>
            </a:r>
            <a:r>
              <a:rPr lang="en-US" sz="2000" dirty="0" smtClean="0"/>
              <a:t>closed on </a:t>
            </a:r>
            <a:r>
              <a:rPr lang="en-US" sz="2000" dirty="0"/>
              <a:t>June 30, 2020.  A borrower must apply for </a:t>
            </a:r>
            <a:r>
              <a:rPr lang="en-US" sz="2000" i="1" dirty="0"/>
              <a:t>and</a:t>
            </a:r>
            <a:r>
              <a:rPr lang="en-US" sz="2000" dirty="0"/>
              <a:t> receive approval of a PPP loan prior to the June 30 deadline.</a:t>
            </a:r>
            <a:endParaRPr lang="en-US" sz="2000" dirty="0" smtClean="0"/>
          </a:p>
        </p:txBody>
      </p:sp>
      <p:sp>
        <p:nvSpPr>
          <p:cNvPr id="4" name="Slide Number Placeholder 3"/>
          <p:cNvSpPr>
            <a:spLocks noGrp="1"/>
          </p:cNvSpPr>
          <p:nvPr>
            <p:ph type="sldNum" sz="quarter" idx="11"/>
          </p:nvPr>
        </p:nvSpPr>
        <p:spPr/>
        <p:txBody>
          <a:bodyPr/>
          <a:lstStyle/>
          <a:p>
            <a:fld id="{12427C9C-83A2-4F56-ACC9-22B05484EC3A}"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2059448367"/>
      </p:ext>
    </p:extLst>
  </p:cSld>
  <p:clrMapOvr>
    <a:masterClrMapping/>
  </p:clrMapOvr>
  <p:transition advTm="20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Q2</a:t>
            </a:r>
            <a:r>
              <a:rPr lang="en-US" dirty="0" smtClean="0"/>
              <a:t>: What is the effective date for the Flex Act amendments?</a:t>
            </a:r>
            <a:endParaRPr lang="en-US" dirty="0"/>
          </a:p>
        </p:txBody>
      </p:sp>
      <p:sp>
        <p:nvSpPr>
          <p:cNvPr id="3" name="Content Placeholder 2"/>
          <p:cNvSpPr>
            <a:spLocks noGrp="1"/>
          </p:cNvSpPr>
          <p:nvPr>
            <p:ph idx="1"/>
          </p:nvPr>
        </p:nvSpPr>
        <p:spPr>
          <a:xfrm>
            <a:off x="367990" y="1860698"/>
            <a:ext cx="8323706" cy="4359349"/>
          </a:xfrm>
        </p:spPr>
        <p:txBody>
          <a:bodyPr/>
          <a:lstStyle/>
          <a:p>
            <a:r>
              <a:rPr lang="en-US" sz="2000" u="sng" dirty="0" smtClean="0"/>
              <a:t>A2</a:t>
            </a:r>
            <a:r>
              <a:rPr lang="en-US" sz="2000" dirty="0" smtClean="0"/>
              <a:t>:  Except </a:t>
            </a:r>
            <a:r>
              <a:rPr lang="en-US" sz="2000" dirty="0"/>
              <a:t>for the term extension (as discussed </a:t>
            </a:r>
            <a:r>
              <a:rPr lang="en-US" sz="2000" dirty="0" smtClean="0"/>
              <a:t>in Q&amp;A-3), </a:t>
            </a:r>
            <a:r>
              <a:rPr lang="en-US" sz="2000" dirty="0"/>
              <a:t>the Flex Act amendments apply retroactively to loans originated prior to the Enactment Date.  The term extension applies only to </a:t>
            </a:r>
            <a:r>
              <a:rPr lang="en-US" sz="2000" dirty="0" smtClean="0"/>
              <a:t>new loans </a:t>
            </a:r>
            <a:r>
              <a:rPr lang="en-US" sz="2000" dirty="0"/>
              <a:t>“made” on or after the Enactment Date.</a:t>
            </a:r>
            <a:endParaRPr lang="en-US" sz="2000" dirty="0" smtClean="0"/>
          </a:p>
        </p:txBody>
      </p:sp>
      <p:sp>
        <p:nvSpPr>
          <p:cNvPr id="4" name="Slide Number Placeholder 3"/>
          <p:cNvSpPr>
            <a:spLocks noGrp="1"/>
          </p:cNvSpPr>
          <p:nvPr>
            <p:ph type="sldNum" sz="quarter" idx="11"/>
          </p:nvPr>
        </p:nvSpPr>
        <p:spPr/>
        <p:txBody>
          <a:bodyPr/>
          <a:lstStyle/>
          <a:p>
            <a:fld id="{12427C9C-83A2-4F56-ACC9-22B05484EC3A}"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124741506"/>
      </p:ext>
    </p:extLst>
  </p:cSld>
  <p:clrMapOvr>
    <a:masterClrMapping/>
  </p:clrMapOvr>
  <p:transition advTm="20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Q3</a:t>
            </a:r>
            <a:r>
              <a:rPr lang="en-US" dirty="0" smtClean="0"/>
              <a:t>: Does the Flex Act extend the maturity date for an unforgiven PPP loan?</a:t>
            </a:r>
            <a:endParaRPr lang="en-US" dirty="0"/>
          </a:p>
        </p:txBody>
      </p:sp>
      <p:sp>
        <p:nvSpPr>
          <p:cNvPr id="3" name="Content Placeholder 2"/>
          <p:cNvSpPr>
            <a:spLocks noGrp="1"/>
          </p:cNvSpPr>
          <p:nvPr>
            <p:ph idx="1"/>
          </p:nvPr>
        </p:nvSpPr>
        <p:spPr>
          <a:xfrm>
            <a:off x="367990" y="1860698"/>
            <a:ext cx="8323706" cy="4359349"/>
          </a:xfrm>
        </p:spPr>
        <p:txBody>
          <a:bodyPr/>
          <a:lstStyle/>
          <a:p>
            <a:r>
              <a:rPr lang="en-US" sz="2000" u="sng" dirty="0" smtClean="0"/>
              <a:t>A3</a:t>
            </a:r>
            <a:r>
              <a:rPr lang="en-US" sz="2000" dirty="0" smtClean="0"/>
              <a:t>:  Yes.  But only </a:t>
            </a:r>
            <a:r>
              <a:rPr lang="en-US" sz="2000" dirty="0"/>
              <a:t>for loans made after the Enactment Date, the term is extended from two to five years.   The term of a loan originated prior to the Enactment Date (an </a:t>
            </a:r>
            <a:r>
              <a:rPr lang="en-US" sz="2000" i="1" dirty="0"/>
              <a:t>“</a:t>
            </a:r>
            <a:r>
              <a:rPr lang="en-US" sz="2000" b="1" i="1" dirty="0"/>
              <a:t>Existing Loan</a:t>
            </a:r>
            <a:r>
              <a:rPr lang="en-US" sz="2000" i="1" dirty="0"/>
              <a:t>”</a:t>
            </a:r>
            <a:r>
              <a:rPr lang="en-US" sz="2000" dirty="0"/>
              <a:t>) remains at two years, unless the borrower and the lender mutually agree to amend the term (as the Flex Act permits). </a:t>
            </a:r>
            <a:endParaRPr lang="en-US" sz="2000" dirty="0" smtClean="0"/>
          </a:p>
        </p:txBody>
      </p:sp>
      <p:sp>
        <p:nvSpPr>
          <p:cNvPr id="4" name="Slide Number Placeholder 3"/>
          <p:cNvSpPr>
            <a:spLocks noGrp="1"/>
          </p:cNvSpPr>
          <p:nvPr>
            <p:ph type="sldNum" sz="quarter" idx="11"/>
          </p:nvPr>
        </p:nvSpPr>
        <p:spPr/>
        <p:txBody>
          <a:bodyPr/>
          <a:lstStyle/>
          <a:p>
            <a:fld id="{12427C9C-83A2-4F56-ACC9-22B05484EC3A}"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2688385762"/>
      </p:ext>
    </p:extLst>
  </p:cSld>
  <p:clrMapOvr>
    <a:masterClrMapping/>
  </p:clrMapOvr>
  <p:transition advTm="200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Q4</a:t>
            </a:r>
            <a:r>
              <a:rPr lang="en-US" dirty="0" smtClean="0"/>
              <a:t>: Does the Flex Act extend the spending period for forgiveness purposes?</a:t>
            </a:r>
            <a:endParaRPr lang="en-US" dirty="0"/>
          </a:p>
        </p:txBody>
      </p:sp>
      <p:sp>
        <p:nvSpPr>
          <p:cNvPr id="3" name="Content Placeholder 2"/>
          <p:cNvSpPr>
            <a:spLocks noGrp="1"/>
          </p:cNvSpPr>
          <p:nvPr>
            <p:ph idx="1"/>
          </p:nvPr>
        </p:nvSpPr>
        <p:spPr>
          <a:xfrm>
            <a:off x="367990" y="1860698"/>
            <a:ext cx="8323706" cy="4359349"/>
          </a:xfrm>
        </p:spPr>
        <p:txBody>
          <a:bodyPr/>
          <a:lstStyle/>
          <a:p>
            <a:r>
              <a:rPr lang="en-US" sz="2000" u="sng" dirty="0" smtClean="0"/>
              <a:t>A4</a:t>
            </a:r>
            <a:r>
              <a:rPr lang="en-US" sz="2000" dirty="0" smtClean="0"/>
              <a:t>: Yes, at the borrower’s option in the case of an Existing Loan.</a:t>
            </a:r>
          </a:p>
          <a:p>
            <a:r>
              <a:rPr lang="en-US" sz="2000" dirty="0" smtClean="0"/>
              <a:t>For </a:t>
            </a:r>
            <a:r>
              <a:rPr lang="en-US" sz="2000" dirty="0"/>
              <a:t>forgiveness purposes, the spending period for loan proceeds increases from the original 8 weeks to 24 weeks (capped at December 31, 2020) from the first disbursement date.  </a:t>
            </a:r>
            <a:endParaRPr lang="en-US" sz="2000" dirty="0" smtClean="0"/>
          </a:p>
          <a:p>
            <a:r>
              <a:rPr lang="en-US" sz="2000" dirty="0" smtClean="0"/>
              <a:t>A </a:t>
            </a:r>
            <a:r>
              <a:rPr lang="en-US" sz="2000" dirty="0"/>
              <a:t>borrower under an Existing Loan can elect to use the original 8-week spending period (instead of the extended 24-week period), which may be advantageous for a borrower that took action based on original 8-week period.</a:t>
            </a:r>
            <a:endParaRPr lang="en-US" sz="2000" dirty="0" smtClean="0"/>
          </a:p>
        </p:txBody>
      </p:sp>
      <p:sp>
        <p:nvSpPr>
          <p:cNvPr id="4" name="Slide Number Placeholder 3"/>
          <p:cNvSpPr>
            <a:spLocks noGrp="1"/>
          </p:cNvSpPr>
          <p:nvPr>
            <p:ph type="sldNum" sz="quarter" idx="11"/>
          </p:nvPr>
        </p:nvSpPr>
        <p:spPr/>
        <p:txBody>
          <a:bodyPr/>
          <a:lstStyle/>
          <a:p>
            <a:fld id="{12427C9C-83A2-4F56-ACC9-22B05484EC3A}"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3851077131"/>
      </p:ext>
    </p:extLst>
  </p:cSld>
  <p:clrMapOvr>
    <a:masterClrMapping/>
  </p:clrMapOvr>
  <p:transition advTm="20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Q5</a:t>
            </a:r>
            <a:r>
              <a:rPr lang="en-US" dirty="0" smtClean="0"/>
              <a:t>: Is a borrower still required to spend at least 75% of loan proceeds on Payroll Costs?</a:t>
            </a:r>
            <a:endParaRPr lang="en-US" dirty="0"/>
          </a:p>
        </p:txBody>
      </p:sp>
      <p:sp>
        <p:nvSpPr>
          <p:cNvPr id="3" name="Content Placeholder 2"/>
          <p:cNvSpPr>
            <a:spLocks noGrp="1"/>
          </p:cNvSpPr>
          <p:nvPr>
            <p:ph idx="1"/>
          </p:nvPr>
        </p:nvSpPr>
        <p:spPr>
          <a:xfrm>
            <a:off x="367990" y="1860698"/>
            <a:ext cx="8323706" cy="4359349"/>
          </a:xfrm>
        </p:spPr>
        <p:txBody>
          <a:bodyPr/>
          <a:lstStyle/>
          <a:p>
            <a:r>
              <a:rPr lang="en-US" sz="2000" u="sng" dirty="0" smtClean="0"/>
              <a:t>A5</a:t>
            </a:r>
            <a:r>
              <a:rPr lang="en-US" sz="2000" dirty="0" smtClean="0"/>
              <a:t>:   </a:t>
            </a:r>
            <a:r>
              <a:rPr lang="en-US" sz="2000" dirty="0"/>
              <a:t>The Flex Act reduces the percentage of loan proceeds that, as a pre-condition to loan forgiveness, a borrower must spend on </a:t>
            </a:r>
            <a:r>
              <a:rPr lang="en-US" sz="2000" dirty="0" smtClean="0"/>
              <a:t>Payroll Costs </a:t>
            </a:r>
            <a:r>
              <a:rPr lang="en-US" sz="2000" dirty="0"/>
              <a:t>to 60% (down from 75%).  </a:t>
            </a:r>
            <a:endParaRPr lang="en-US" sz="2000" dirty="0" smtClean="0"/>
          </a:p>
          <a:p>
            <a:r>
              <a:rPr lang="en-US" sz="2000" dirty="0" smtClean="0"/>
              <a:t>In </a:t>
            </a:r>
            <a:r>
              <a:rPr lang="en-US" sz="2000" dirty="0"/>
              <a:t>the Press Release, the SBA clarified that a borrower can still qualify for partial loan forgiveness if the borrower uses less than 60% of the loan proceeds for </a:t>
            </a:r>
            <a:r>
              <a:rPr lang="en-US" sz="2000" dirty="0" smtClean="0"/>
              <a:t>Payroll Costs</a:t>
            </a:r>
            <a:r>
              <a:rPr lang="en-US" sz="2000" dirty="0"/>
              <a:t>, allaying concerns that a payroll spending miss would result in a complete “cliff” loss of loan forgiveness.</a:t>
            </a:r>
          </a:p>
          <a:p>
            <a:endParaRPr lang="en-US" sz="2000" dirty="0" smtClean="0"/>
          </a:p>
        </p:txBody>
      </p:sp>
      <p:sp>
        <p:nvSpPr>
          <p:cNvPr id="4" name="Slide Number Placeholder 3"/>
          <p:cNvSpPr>
            <a:spLocks noGrp="1"/>
          </p:cNvSpPr>
          <p:nvPr>
            <p:ph type="sldNum" sz="quarter" idx="11"/>
          </p:nvPr>
        </p:nvSpPr>
        <p:spPr/>
        <p:txBody>
          <a:bodyPr/>
          <a:lstStyle/>
          <a:p>
            <a:fld id="{12427C9C-83A2-4F56-ACC9-22B05484EC3A}"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4293752552"/>
      </p:ext>
    </p:extLst>
  </p:cSld>
  <p:clrMapOvr>
    <a:masterClrMapping/>
  </p:clrMapOvr>
  <p:transition advTm="2000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Q6</a:t>
            </a:r>
            <a:r>
              <a:rPr lang="en-US" dirty="0" smtClean="0"/>
              <a:t>: Under the Flex Act, when does a borrower have to start repaying a PPP loan?</a:t>
            </a:r>
            <a:endParaRPr lang="en-US" dirty="0"/>
          </a:p>
        </p:txBody>
      </p:sp>
      <p:sp>
        <p:nvSpPr>
          <p:cNvPr id="3" name="Content Placeholder 2"/>
          <p:cNvSpPr>
            <a:spLocks noGrp="1"/>
          </p:cNvSpPr>
          <p:nvPr>
            <p:ph idx="1"/>
          </p:nvPr>
        </p:nvSpPr>
        <p:spPr>
          <a:xfrm>
            <a:off x="367990" y="1860698"/>
            <a:ext cx="8323706" cy="4359349"/>
          </a:xfrm>
        </p:spPr>
        <p:txBody>
          <a:bodyPr/>
          <a:lstStyle/>
          <a:p>
            <a:r>
              <a:rPr lang="en-US" sz="2000" u="sng" dirty="0" smtClean="0"/>
              <a:t>A6</a:t>
            </a:r>
            <a:r>
              <a:rPr lang="en-US" sz="2000" dirty="0" smtClean="0"/>
              <a:t>:  If </a:t>
            </a:r>
            <a:r>
              <a:rPr lang="en-US" sz="2000" dirty="0"/>
              <a:t>a borrower applies for loan forgiveness within 10 months from the end of the borrower’s selected spending period, loan repayment remains deferred until the SBA’s final determination on loan forgiveness.  </a:t>
            </a:r>
            <a:endParaRPr lang="en-US" sz="2000" dirty="0" smtClean="0"/>
          </a:p>
          <a:p>
            <a:r>
              <a:rPr lang="en-US" sz="2000" dirty="0" smtClean="0"/>
              <a:t>Some </a:t>
            </a:r>
            <a:r>
              <a:rPr lang="en-US" sz="2000" dirty="0"/>
              <a:t>have cautioned that an application for loan forgiveness must be made within the 10-month period or not at all.  In our view, if a borrower applies for loan forgiveness after the 10-month period, the borrower’s PPP loan will go into repayment mode, and the borrower will have to seek reimbursement for any excess loan repayments as part of the loan forgiveness process.  </a:t>
            </a:r>
            <a:endParaRPr lang="en-US" sz="2000" dirty="0" smtClean="0"/>
          </a:p>
          <a:p>
            <a:r>
              <a:rPr lang="en-US" sz="2000" b="1" u="sng" dirty="0" smtClean="0"/>
              <a:t>NOTE</a:t>
            </a:r>
            <a:r>
              <a:rPr lang="en-US" sz="2000" dirty="0" smtClean="0"/>
              <a:t>:  Just apply for loan forgiveness within 10 months !</a:t>
            </a:r>
            <a:endParaRPr lang="en-US" sz="2000" dirty="0"/>
          </a:p>
          <a:p>
            <a:endParaRPr lang="en-US" sz="2000" dirty="0" smtClean="0"/>
          </a:p>
        </p:txBody>
      </p:sp>
      <p:sp>
        <p:nvSpPr>
          <p:cNvPr id="4" name="Slide Number Placeholder 3"/>
          <p:cNvSpPr>
            <a:spLocks noGrp="1"/>
          </p:cNvSpPr>
          <p:nvPr>
            <p:ph type="sldNum" sz="quarter" idx="11"/>
          </p:nvPr>
        </p:nvSpPr>
        <p:spPr/>
        <p:txBody>
          <a:bodyPr/>
          <a:lstStyle/>
          <a:p>
            <a:fld id="{12427C9C-83A2-4F56-ACC9-22B05484EC3A}"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1964390048"/>
      </p:ext>
    </p:extLst>
  </p:cSld>
  <p:clrMapOvr>
    <a:masterClrMapping/>
  </p:clrMapOvr>
  <p:transition advTm="20000"/>
  <p:timing>
    <p:tnLst>
      <p:par>
        <p:cTn id="1" dur="indefinite" restart="never" nodeType="tmRoot"/>
      </p:par>
    </p:tnLst>
  </p:timing>
</p:sld>
</file>

<file path=ppt/theme/theme1.xml><?xml version="1.0" encoding="utf-8"?>
<a:theme xmlns:a="http://schemas.openxmlformats.org/drawingml/2006/main" name="Olshan Theme">
  <a:themeElements>
    <a:clrScheme name="OGFRW">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Olshan Theme</Template>
  <TotalTime>9713</TotalTime>
  <Words>1303</Words>
  <Application>Microsoft Office PowerPoint</Application>
  <PresentationFormat>On-screen Show (4:3)</PresentationFormat>
  <Paragraphs>82</Paragraphs>
  <Slides>19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Courier New</vt:lpstr>
      <vt:lpstr>Times New Roman</vt:lpstr>
      <vt:lpstr>Olshan Theme</vt:lpstr>
      <vt:lpstr>The Paycheck Protection Program Flexibility Act: Welcome Improvements and Open Issues</vt:lpstr>
      <vt:lpstr>Legislative  and Regulatory Update</vt:lpstr>
      <vt:lpstr>COVID – 19 Resource Guide</vt:lpstr>
      <vt:lpstr>Q1:  Does the Flex Act extend the application and approval period for PPP loans.</vt:lpstr>
      <vt:lpstr>Q2: What is the effective date for the Flex Act amendments?</vt:lpstr>
      <vt:lpstr>Q3: Does the Flex Act extend the maturity date for an unforgiven PPP loan?</vt:lpstr>
      <vt:lpstr>Q4: Does the Flex Act extend the spending period for forgiveness purposes?</vt:lpstr>
      <vt:lpstr>Q5: Is a borrower still required to spend at least 75% of loan proceeds on Payroll Costs?</vt:lpstr>
      <vt:lpstr>Q6: Under the Flex Act, when does a borrower have to start repaying a PPP loan?</vt:lpstr>
      <vt:lpstr>Q7: Does the Flex Act extend the deadline for re-hiring laid-off employees and restoring wage cuts?</vt:lpstr>
      <vt:lpstr>Q8: What happens if business conditions prevent a borrower from restoring FTE count?</vt:lpstr>
      <vt:lpstr>Q9: Does the FTE relief rule apply to compliance with state and local health restrictions?</vt:lpstr>
      <vt:lpstr>Q10: Does PPP loan forgiveness still result in the loss of payroll tax deferral?</vt:lpstr>
      <vt:lpstr>OPEN ISSUE #1 – Per Employee Spending Cap</vt:lpstr>
      <vt:lpstr>OPEN ISSUE #2 – Loan Documentation</vt:lpstr>
      <vt:lpstr>OPEN ISSUE #3 –SBA Documentation</vt:lpstr>
      <vt:lpstr>OPEN ISSUE #4 – Tax Consequences</vt:lpstr>
      <vt:lpstr>For further information please contact:  Mark A. Limardo mlimardo@olshanlaw.com 212.451.2364   </vt:lpstr>
      <vt:lpstr>Disclaimer</vt:lpstr>
    </vt:vector>
  </TitlesOfParts>
  <Company>Olshan Frome Wolosky LLP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CARES Act – Tax Update</dc:title>
  <dc:creator>Aspis, Marc N.</dc:creator>
  <cp:lastModifiedBy>Limardo, Mark A.</cp:lastModifiedBy>
  <cp:revision>306</cp:revision>
  <dcterms:created xsi:type="dcterms:W3CDTF">2020-03-29T14:12:41Z</dcterms:created>
  <dcterms:modified xsi:type="dcterms:W3CDTF">2020-06-11T12:22:56Z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seDocID">
    <vt:bool>true</vt:bool>
  </property>
</Properties>
</file>