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4"/>
  </p:notesMasterIdLst>
  <p:handoutMasterIdLst>
    <p:handoutMasterId r:id="rId35"/>
  </p:handoutMasterIdLst>
  <p:sldIdLst>
    <p:sldId id="256" r:id="rId2"/>
    <p:sldId id="257" r:id="rId3"/>
    <p:sldId id="338" r:id="rId4"/>
    <p:sldId id="348" r:id="rId5"/>
    <p:sldId id="316" r:id="rId6"/>
    <p:sldId id="328" r:id="rId7"/>
    <p:sldId id="340" r:id="rId8"/>
    <p:sldId id="318" r:id="rId9"/>
    <p:sldId id="342" r:id="rId10"/>
    <p:sldId id="336" r:id="rId11"/>
    <p:sldId id="341" r:id="rId12"/>
    <p:sldId id="343" r:id="rId13"/>
    <p:sldId id="317" r:id="rId14"/>
    <p:sldId id="337" r:id="rId15"/>
    <p:sldId id="324" r:id="rId16"/>
    <p:sldId id="344" r:id="rId17"/>
    <p:sldId id="301" r:id="rId18"/>
    <p:sldId id="313" r:id="rId19"/>
    <p:sldId id="305" r:id="rId20"/>
    <p:sldId id="347" r:id="rId21"/>
    <p:sldId id="303" r:id="rId22"/>
    <p:sldId id="304" r:id="rId23"/>
    <p:sldId id="319" r:id="rId24"/>
    <p:sldId id="346" r:id="rId25"/>
    <p:sldId id="306" r:id="rId26"/>
    <p:sldId id="335" r:id="rId27"/>
    <p:sldId id="332" r:id="rId28"/>
    <p:sldId id="349" r:id="rId29"/>
    <p:sldId id="312" r:id="rId30"/>
    <p:sldId id="325" r:id="rId31"/>
    <p:sldId id="295" r:id="rId32"/>
    <p:sldId id="34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824" autoAdjust="0"/>
    <p:restoredTop sz="86458" autoAdjust="0"/>
  </p:normalViewPr>
  <p:slideViewPr>
    <p:cSldViewPr snapToGrid="0">
      <p:cViewPr varScale="1">
        <p:scale>
          <a:sx n="92" d="100"/>
          <a:sy n="92" d="100"/>
        </p:scale>
        <p:origin x="2112" y="176"/>
      </p:cViewPr>
      <p:guideLst>
        <p:guide orient="horz" pos="2160"/>
        <p:guide pos="2880"/>
      </p:guideLst>
    </p:cSldViewPr>
  </p:slideViewPr>
  <p:outlineViewPr>
    <p:cViewPr>
      <p:scale>
        <a:sx n="66" d="100"/>
        <a:sy n="66" d="100"/>
      </p:scale>
      <p:origin x="0" y="-259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0" d="100"/>
          <a:sy n="70" d="100"/>
        </p:scale>
        <p:origin x="2760" y="78"/>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2493509-B094-4378-B244-D3331B10BD6D}" type="datetimeFigureOut">
              <a:rPr lang="en-US" smtClean="0"/>
              <a:t>5/28/20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E3189EE-676D-4A7F-B6C9-32D9CBAFCEC4}" type="slidenum">
              <a:rPr lang="en-US" smtClean="0"/>
              <a:t>‹#›</a:t>
            </a:fld>
            <a:endParaRPr lang="en-US"/>
          </a:p>
        </p:txBody>
      </p:sp>
    </p:spTree>
    <p:extLst>
      <p:ext uri="{BB962C8B-B14F-4D97-AF65-F5344CB8AC3E}">
        <p14:creationId xmlns:p14="http://schemas.microsoft.com/office/powerpoint/2010/main" val="2791701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FEBF36-11F7-45FE-9875-B3383F4D45B9}" type="datetimeFigureOut">
              <a:rPr lang="en-US" smtClean="0"/>
              <a:t>5/28/20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EBB995-0DC1-49D1-B151-780AB5CCAE55}" type="slidenum">
              <a:rPr lang="en-US" smtClean="0"/>
              <a:t>‹#›</a:t>
            </a:fld>
            <a:endParaRPr lang="en-US" dirty="0"/>
          </a:p>
        </p:txBody>
      </p:sp>
    </p:spTree>
    <p:extLst>
      <p:ext uri="{BB962C8B-B14F-4D97-AF65-F5344CB8AC3E}">
        <p14:creationId xmlns:p14="http://schemas.microsoft.com/office/powerpoint/2010/main" val="1659279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EBB995-0DC1-49D1-B151-780AB5CCAE55}" type="slidenum">
              <a:rPr lang="en-US" smtClean="0"/>
              <a:t>1</a:t>
            </a:fld>
            <a:endParaRPr lang="en-US" dirty="0"/>
          </a:p>
        </p:txBody>
      </p:sp>
    </p:spTree>
    <p:extLst>
      <p:ext uri="{BB962C8B-B14F-4D97-AF65-F5344CB8AC3E}">
        <p14:creationId xmlns:p14="http://schemas.microsoft.com/office/powerpoint/2010/main" val="3722114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lgn="ct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pPr/>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85413E4E-EA8F-41EA-8DCC-C568C54249DA}" type="datetime1">
              <a:rPr lang="en-US" smtClean="0"/>
              <a:t>5/28/20</a:t>
            </a:fld>
            <a:endParaRPr lang="en-US" dirty="0"/>
          </a:p>
        </p:txBody>
      </p:sp>
    </p:spTree>
    <p:extLst>
      <p:ext uri="{BB962C8B-B14F-4D97-AF65-F5344CB8AC3E}">
        <p14:creationId xmlns:p14="http://schemas.microsoft.com/office/powerpoint/2010/main" val="407420789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4C924E44-1BB6-4C7E-AECD-EFEF8934FC93}" type="datetime1">
              <a:rPr lang="en-US" smtClean="0"/>
              <a:t>5/28/20</a:t>
            </a:fld>
            <a:endParaRPr lang="en-US" dirty="0"/>
          </a:p>
        </p:txBody>
      </p:sp>
    </p:spTree>
    <p:extLst>
      <p:ext uri="{BB962C8B-B14F-4D97-AF65-F5344CB8AC3E}">
        <p14:creationId xmlns:p14="http://schemas.microsoft.com/office/powerpoint/2010/main" val="1796268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55D8EC36-6F13-41B1-9D72-F4729DA506B4}" type="datetime1">
              <a:rPr lang="en-US" smtClean="0"/>
              <a:t>5/28/20</a:t>
            </a:fld>
            <a:endParaRPr lang="en-US" dirty="0"/>
          </a:p>
        </p:txBody>
      </p:sp>
    </p:spTree>
    <p:extLst>
      <p:ext uri="{BB962C8B-B14F-4D97-AF65-F5344CB8AC3E}">
        <p14:creationId xmlns:p14="http://schemas.microsoft.com/office/powerpoint/2010/main" val="1586357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baseline="0"/>
            </a:lvl1pPr>
            <a:lvl2pPr>
              <a:defRPr sz="2400" baseline="0"/>
            </a:lvl2pPr>
            <a:lvl3pPr>
              <a:defRPr sz="2400" baseline="0"/>
            </a:lvl3pPr>
            <a:lvl4pPr>
              <a:defRPr sz="2400" baseline="0"/>
            </a:lvl4pPr>
            <a:lvl5pPr>
              <a:defRPr sz="2400" baseline="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9ADE2CDB-71F7-4ED5-98A3-F83F96785E7E}" type="datetime1">
              <a:rPr lang="en-US" smtClean="0"/>
              <a:t>5/28/20</a:t>
            </a:fld>
            <a:endParaRPr lang="en-US" dirty="0"/>
          </a:p>
        </p:txBody>
      </p:sp>
    </p:spTree>
    <p:extLst>
      <p:ext uri="{BB962C8B-B14F-4D97-AF65-F5344CB8AC3E}">
        <p14:creationId xmlns:p14="http://schemas.microsoft.com/office/powerpoint/2010/main" val="3028413531"/>
      </p:ext>
    </p:extLst>
  </p:cSld>
  <p:clrMapOvr>
    <a:masterClrMapping/>
  </p:clrMapOvr>
  <p:transition advTm="20000"/>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6"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0C37D9FE-A01B-4B35-997A-C56067B2ED10}" type="datetime1">
              <a:rPr lang="en-US" smtClean="0"/>
              <a:t>5/28/20</a:t>
            </a:fld>
            <a:endParaRPr lang="en-US" dirty="0"/>
          </a:p>
        </p:txBody>
      </p:sp>
    </p:spTree>
    <p:extLst>
      <p:ext uri="{BB962C8B-B14F-4D97-AF65-F5344CB8AC3E}">
        <p14:creationId xmlns:p14="http://schemas.microsoft.com/office/powerpoint/2010/main" val="1725055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7"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4CBFF628-90CE-4078-8E8A-FFE4BC744CC8}" type="datetime1">
              <a:rPr lang="en-US" smtClean="0"/>
              <a:t>5/28/20</a:t>
            </a:fld>
            <a:endParaRPr lang="en-US" dirty="0"/>
          </a:p>
        </p:txBody>
      </p:sp>
    </p:spTree>
    <p:extLst>
      <p:ext uri="{BB962C8B-B14F-4D97-AF65-F5344CB8AC3E}">
        <p14:creationId xmlns:p14="http://schemas.microsoft.com/office/powerpoint/2010/main" val="2069006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8"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9"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2AA758C1-FFDE-4C57-9E9F-CD6947FF6949}" type="datetime1">
              <a:rPr lang="en-US" smtClean="0"/>
              <a:t>5/28/20</a:t>
            </a:fld>
            <a:endParaRPr lang="en-US" dirty="0"/>
          </a:p>
        </p:txBody>
      </p:sp>
    </p:spTree>
    <p:extLst>
      <p:ext uri="{BB962C8B-B14F-4D97-AF65-F5344CB8AC3E}">
        <p14:creationId xmlns:p14="http://schemas.microsoft.com/office/powerpoint/2010/main" val="337886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4"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5" name="Date Placeholder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C6CA874A-D1F6-49C3-A4CA-2BAC55FE71B2}" type="datetime1">
              <a:rPr lang="en-US" smtClean="0"/>
              <a:t>5/28/20</a:t>
            </a:fld>
            <a:endParaRPr lang="en-US" dirty="0"/>
          </a:p>
        </p:txBody>
      </p:sp>
    </p:spTree>
    <p:extLst>
      <p:ext uri="{BB962C8B-B14F-4D97-AF65-F5344CB8AC3E}">
        <p14:creationId xmlns:p14="http://schemas.microsoft.com/office/powerpoint/2010/main" val="1616173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3"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4"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F6398B63-3782-4C98-B9EC-990CF5CE33F4}" type="datetime1">
              <a:rPr lang="en-US" smtClean="0"/>
              <a:t>5/28/20</a:t>
            </a:fld>
            <a:endParaRPr lang="en-US" dirty="0"/>
          </a:p>
        </p:txBody>
      </p:sp>
    </p:spTree>
    <p:extLst>
      <p:ext uri="{BB962C8B-B14F-4D97-AF65-F5344CB8AC3E}">
        <p14:creationId xmlns:p14="http://schemas.microsoft.com/office/powerpoint/2010/main" val="1207701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7"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3A7514CD-34C2-4407-B841-A366EDA5CA7B}" type="datetime1">
              <a:rPr lang="en-US" smtClean="0"/>
              <a:t>5/28/20</a:t>
            </a:fld>
            <a:endParaRPr lang="en-US" dirty="0"/>
          </a:p>
        </p:txBody>
      </p:sp>
    </p:spTree>
    <p:extLst>
      <p:ext uri="{BB962C8B-B14F-4D97-AF65-F5344CB8AC3E}">
        <p14:creationId xmlns:p14="http://schemas.microsoft.com/office/powerpoint/2010/main" val="2438431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5"/>
          <p:cNvSpPr>
            <a:spLocks noGrp="1" noChangeArrowheads="1"/>
          </p:cNvSpPr>
          <p:nvPr>
            <p:ph type="ftr" sz="quarter" idx="10"/>
          </p:nvPr>
        </p:nvSpPr>
        <p:spPr>
          <a:xfrm>
            <a:off x="600075" y="6705600"/>
            <a:ext cx="1143000" cy="304800"/>
          </a:xfrm>
          <a:prstGeom prst="rect">
            <a:avLst/>
          </a:prstGeom>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12427C9C-83A2-4F56-ACC9-22B05484EC3A}" type="slidenum">
              <a:rPr lang="en-US" smtClean="0"/>
              <a:t>‹#›</a:t>
            </a:fld>
            <a:endParaRPr lang="en-US" dirty="0"/>
          </a:p>
        </p:txBody>
      </p:sp>
      <p:sp>
        <p:nvSpPr>
          <p:cNvPr id="7" name="Rectangle 4"/>
          <p:cNvSpPr>
            <a:spLocks noGrp="1" noChangeArrowheads="1"/>
          </p:cNvSpPr>
          <p:nvPr>
            <p:ph type="dt" sz="half" idx="12"/>
          </p:nvPr>
        </p:nvSpPr>
        <p:spPr>
          <a:xfrm>
            <a:off x="685800" y="6248400"/>
            <a:ext cx="1905000" cy="457200"/>
          </a:xfrm>
          <a:prstGeom prst="rect">
            <a:avLst/>
          </a:prstGeom>
          <a:ln/>
        </p:spPr>
        <p:txBody>
          <a:bodyPr/>
          <a:lstStyle>
            <a:lvl1pPr>
              <a:defRPr/>
            </a:lvl1pPr>
          </a:lstStyle>
          <a:p>
            <a:fld id="{A25D1920-90F7-439F-BED6-FDDE4456AAEB}" type="datetime1">
              <a:rPr lang="en-US" smtClean="0"/>
              <a:t>5/28/20</a:t>
            </a:fld>
            <a:endParaRPr lang="en-US" dirty="0"/>
          </a:p>
        </p:txBody>
      </p:sp>
    </p:spTree>
    <p:extLst>
      <p:ext uri="{BB962C8B-B14F-4D97-AF65-F5344CB8AC3E}">
        <p14:creationId xmlns:p14="http://schemas.microsoft.com/office/powerpoint/2010/main" val="10834746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tiff"/><Relationship Id="rId14" Type="http://schemas.openxmlformats.org/officeDocument/2006/relationships/image" Target="../media/image2.tif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67990" y="609600"/>
            <a:ext cx="8323706" cy="9292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67990" y="1538868"/>
            <a:ext cx="8323706" cy="48395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921189" y="6526767"/>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lvl1pPr>
          </a:lstStyle>
          <a:p>
            <a:fld id="{12427C9C-83A2-4F56-ACC9-22B05484EC3A}" type="slidenum">
              <a:rPr lang="en-US" smtClean="0"/>
              <a:t>‹#›</a:t>
            </a:fld>
            <a:endParaRPr lang="en-US" dirty="0"/>
          </a:p>
        </p:txBody>
      </p:sp>
      <p:pic>
        <p:nvPicPr>
          <p:cNvPr id="11" name="Picture 10" descr="OlshanLandscape-TOP.tif"/>
          <p:cNvPicPr>
            <a:picLocks noChangeAspect="1"/>
          </p:cNvPicPr>
          <p:nvPr/>
        </p:nvPicPr>
        <p:blipFill>
          <a:blip r:embed="rId13" cstate="print"/>
          <a:stretch>
            <a:fillRect/>
          </a:stretch>
        </p:blipFill>
        <p:spPr>
          <a:xfrm>
            <a:off x="462096" y="359413"/>
            <a:ext cx="8229600" cy="252984"/>
          </a:xfrm>
          <a:prstGeom prst="rect">
            <a:avLst/>
          </a:prstGeom>
        </p:spPr>
      </p:pic>
      <p:pic>
        <p:nvPicPr>
          <p:cNvPr id="12" name="Picture 11" descr="OlshanLandscape-BOT.tif"/>
          <p:cNvPicPr>
            <a:picLocks noChangeAspect="1"/>
          </p:cNvPicPr>
          <p:nvPr/>
        </p:nvPicPr>
        <p:blipFill>
          <a:blip r:embed="rId14" cstate="print"/>
          <a:stretch>
            <a:fillRect/>
          </a:stretch>
        </p:blipFill>
        <p:spPr>
          <a:xfrm>
            <a:off x="367990" y="6378436"/>
            <a:ext cx="8343619" cy="148331"/>
          </a:xfrm>
          <a:prstGeom prst="rect">
            <a:avLst/>
          </a:prstGeom>
        </p:spPr>
      </p:pic>
      <p:sp>
        <p:nvSpPr>
          <p:cNvPr id="7" name="DocID"/>
          <p:cNvSpPr txBox="1"/>
          <p:nvPr userDrawn="1"/>
        </p:nvSpPr>
        <p:spPr>
          <a:xfrm>
            <a:off x="278781" y="6574565"/>
            <a:ext cx="1884556" cy="184666"/>
          </a:xfrm>
          <a:prstGeom prst="rect">
            <a:avLst/>
          </a:prstGeom>
          <a:noFill/>
        </p:spPr>
        <p:txBody>
          <a:bodyPr vert="horz" wrap="square" rtlCol="0">
            <a:spAutoFit/>
          </a:bodyPr>
          <a:lstStyle/>
          <a:p>
            <a:r>
              <a:rPr lang="en-US" sz="600" dirty="0" smtClean="0">
                <a:latin typeface="Times New Roman" panose="02020603050405020304" pitchFamily="18" charset="0"/>
              </a:rPr>
              <a:t>5363026-2</a:t>
            </a:r>
            <a:endParaRPr lang="en-US" sz="600" dirty="0">
              <a:latin typeface="Times New Roman" panose="02020603050405020304" pitchFamily="18" charset="0"/>
            </a:endParaRPr>
          </a:p>
        </p:txBody>
      </p:sp>
    </p:spTree>
    <p:extLst>
      <p:ext uri="{BB962C8B-B14F-4D97-AF65-F5344CB8AC3E}">
        <p14:creationId xmlns:p14="http://schemas.microsoft.com/office/powerpoint/2010/main" val="41915179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marL="0" indent="0" algn="l" rtl="0" eaLnBrk="1" fontAlgn="base" hangingPunct="1">
        <a:spcBef>
          <a:spcPct val="0"/>
        </a:spcBef>
        <a:spcAft>
          <a:spcPct val="0"/>
        </a:spcAft>
        <a:defRPr sz="2800" b="1" baseline="0">
          <a:solidFill>
            <a:srgbClr val="007C85"/>
          </a:solidFill>
          <a:latin typeface="Calibri" pitchFamily="34" charset="0"/>
          <a:ea typeface="+mj-ea"/>
          <a:cs typeface="+mj-cs"/>
        </a:defRPr>
      </a:lvl1pPr>
      <a:lvl2pPr algn="ctr" rtl="0" eaLnBrk="1" fontAlgn="base" hangingPunct="1">
        <a:spcBef>
          <a:spcPct val="0"/>
        </a:spcBef>
        <a:spcAft>
          <a:spcPct val="0"/>
        </a:spcAft>
        <a:defRPr sz="3300">
          <a:solidFill>
            <a:schemeClr val="tx2"/>
          </a:solidFill>
          <a:latin typeface="Times New Roman" pitchFamily="18" charset="0"/>
        </a:defRPr>
      </a:lvl2pPr>
      <a:lvl3pPr algn="ctr" rtl="0" eaLnBrk="1" fontAlgn="base" hangingPunct="1">
        <a:spcBef>
          <a:spcPct val="0"/>
        </a:spcBef>
        <a:spcAft>
          <a:spcPct val="0"/>
        </a:spcAft>
        <a:defRPr sz="3300">
          <a:solidFill>
            <a:schemeClr val="tx2"/>
          </a:solidFill>
          <a:latin typeface="Times New Roman" pitchFamily="18" charset="0"/>
        </a:defRPr>
      </a:lvl3pPr>
      <a:lvl4pPr algn="ctr" rtl="0" eaLnBrk="1" fontAlgn="base" hangingPunct="1">
        <a:spcBef>
          <a:spcPct val="0"/>
        </a:spcBef>
        <a:spcAft>
          <a:spcPct val="0"/>
        </a:spcAft>
        <a:defRPr sz="3300">
          <a:solidFill>
            <a:schemeClr val="tx2"/>
          </a:solidFill>
          <a:latin typeface="Times New Roman" pitchFamily="18" charset="0"/>
        </a:defRPr>
      </a:lvl4pPr>
      <a:lvl5pPr algn="ctr" rtl="0" eaLnBrk="1" fontAlgn="base" hangingPunct="1">
        <a:spcBef>
          <a:spcPct val="0"/>
        </a:spcBef>
        <a:spcAft>
          <a:spcPct val="0"/>
        </a:spcAft>
        <a:defRPr sz="3300">
          <a:solidFill>
            <a:schemeClr val="tx2"/>
          </a:solidFill>
          <a:latin typeface="Times New Roman" pitchFamily="18" charset="0"/>
        </a:defRPr>
      </a:lvl5pPr>
      <a:lvl6pPr marL="342900" algn="ctr" rtl="0" eaLnBrk="1" fontAlgn="base" hangingPunct="1">
        <a:spcBef>
          <a:spcPct val="0"/>
        </a:spcBef>
        <a:spcAft>
          <a:spcPct val="0"/>
        </a:spcAft>
        <a:defRPr sz="3300">
          <a:solidFill>
            <a:schemeClr val="tx2"/>
          </a:solidFill>
          <a:latin typeface="Times New Roman" pitchFamily="18" charset="0"/>
        </a:defRPr>
      </a:lvl6pPr>
      <a:lvl7pPr marL="685800" algn="ctr" rtl="0" eaLnBrk="1" fontAlgn="base" hangingPunct="1">
        <a:spcBef>
          <a:spcPct val="0"/>
        </a:spcBef>
        <a:spcAft>
          <a:spcPct val="0"/>
        </a:spcAft>
        <a:defRPr sz="3300">
          <a:solidFill>
            <a:schemeClr val="tx2"/>
          </a:solidFill>
          <a:latin typeface="Times New Roman" pitchFamily="18" charset="0"/>
        </a:defRPr>
      </a:lvl7pPr>
      <a:lvl8pPr marL="1028700" algn="ctr" rtl="0" eaLnBrk="1" fontAlgn="base" hangingPunct="1">
        <a:spcBef>
          <a:spcPct val="0"/>
        </a:spcBef>
        <a:spcAft>
          <a:spcPct val="0"/>
        </a:spcAft>
        <a:defRPr sz="3300">
          <a:solidFill>
            <a:schemeClr val="tx2"/>
          </a:solidFill>
          <a:latin typeface="Times New Roman" pitchFamily="18" charset="0"/>
        </a:defRPr>
      </a:lvl8pPr>
      <a:lvl9pPr marL="1371600" algn="ctr" rtl="0" eaLnBrk="1" fontAlgn="base" hangingPunct="1">
        <a:spcBef>
          <a:spcPct val="0"/>
        </a:spcBef>
        <a:spcAft>
          <a:spcPct val="0"/>
        </a:spcAft>
        <a:defRPr sz="3300">
          <a:solidFill>
            <a:schemeClr val="tx2"/>
          </a:solidFill>
          <a:latin typeface="Times New Roman" pitchFamily="18" charset="0"/>
        </a:defRPr>
      </a:lvl9pPr>
    </p:titleStyle>
    <p:bodyStyle>
      <a:lvl1pPr marL="0" indent="0" algn="l" rtl="0" eaLnBrk="1" fontAlgn="base" hangingPunct="1">
        <a:spcBef>
          <a:spcPts val="0"/>
        </a:spcBef>
        <a:spcAft>
          <a:spcPts val="1200"/>
        </a:spcAft>
        <a:buNone/>
        <a:defRPr sz="2400" baseline="0">
          <a:solidFill>
            <a:schemeClr val="tx1"/>
          </a:solidFill>
          <a:latin typeface="Calibri" pitchFamily="34" charset="0"/>
          <a:ea typeface="+mn-ea"/>
          <a:cs typeface="+mn-cs"/>
        </a:defRPr>
      </a:lvl1pPr>
      <a:lvl2pPr marL="457200" indent="-222250" algn="l" rtl="0" eaLnBrk="1" fontAlgn="base" hangingPunct="1">
        <a:spcBef>
          <a:spcPts val="0"/>
        </a:spcBef>
        <a:spcAft>
          <a:spcPts val="1200"/>
        </a:spcAft>
        <a:buFont typeface="Arial" panose="020B0604020202020204" pitchFamily="34" charset="0"/>
        <a:buChar char="•"/>
        <a:defRPr sz="2400" baseline="0">
          <a:solidFill>
            <a:schemeClr val="tx1"/>
          </a:solidFill>
          <a:latin typeface="Calibri" pitchFamily="34" charset="0"/>
        </a:defRPr>
      </a:lvl2pPr>
      <a:lvl3pPr marL="857250" indent="-171450" algn="l" rtl="0" eaLnBrk="1" fontAlgn="base" hangingPunct="1">
        <a:spcBef>
          <a:spcPts val="0"/>
        </a:spcBef>
        <a:spcAft>
          <a:spcPts val="1200"/>
        </a:spcAft>
        <a:buFont typeface="Courier New" panose="02070309020205020404" pitchFamily="49" charset="0"/>
        <a:buChar char="o"/>
        <a:defRPr sz="2400" baseline="0">
          <a:solidFill>
            <a:schemeClr val="tx1"/>
          </a:solidFill>
          <a:latin typeface="Calibri" pitchFamily="34" charset="0"/>
        </a:defRPr>
      </a:lvl3pPr>
      <a:lvl4pPr marL="1200150" indent="-171450" algn="l" rtl="0" eaLnBrk="1" fontAlgn="base" hangingPunct="1">
        <a:spcBef>
          <a:spcPts val="0"/>
        </a:spcBef>
        <a:spcAft>
          <a:spcPts val="1200"/>
        </a:spcAft>
        <a:buChar char="–"/>
        <a:defRPr sz="2400" baseline="0">
          <a:solidFill>
            <a:schemeClr val="tx1"/>
          </a:solidFill>
          <a:latin typeface="Calibri" pitchFamily="34" charset="0"/>
        </a:defRPr>
      </a:lvl4pPr>
      <a:lvl5pPr marL="1543050" indent="-171450" algn="l" rtl="0" eaLnBrk="1" fontAlgn="base" hangingPunct="1">
        <a:spcBef>
          <a:spcPts val="0"/>
        </a:spcBef>
        <a:spcAft>
          <a:spcPts val="1200"/>
        </a:spcAft>
        <a:buChar char="»"/>
        <a:defRPr sz="2400" baseline="0">
          <a:solidFill>
            <a:schemeClr val="tx1"/>
          </a:solidFill>
          <a:latin typeface="Calibri" pitchFamily="34" charset="0"/>
        </a:defRPr>
      </a:lvl5pPr>
      <a:lvl6pPr marL="1885950" indent="-171450" algn="l" rtl="0" eaLnBrk="1" fontAlgn="base" hangingPunct="1">
        <a:spcBef>
          <a:spcPct val="20000"/>
        </a:spcBef>
        <a:spcAft>
          <a:spcPct val="0"/>
        </a:spcAft>
        <a:buChar char="»"/>
        <a:defRPr sz="1500">
          <a:solidFill>
            <a:schemeClr val="tx1"/>
          </a:solidFill>
          <a:latin typeface="+mn-lt"/>
        </a:defRPr>
      </a:lvl6pPr>
      <a:lvl7pPr marL="2228850" indent="-171450" algn="l" rtl="0" eaLnBrk="1" fontAlgn="base" hangingPunct="1">
        <a:spcBef>
          <a:spcPct val="20000"/>
        </a:spcBef>
        <a:spcAft>
          <a:spcPct val="0"/>
        </a:spcAft>
        <a:buChar char="»"/>
        <a:defRPr sz="1500">
          <a:solidFill>
            <a:schemeClr val="tx1"/>
          </a:solidFill>
          <a:latin typeface="+mn-lt"/>
        </a:defRPr>
      </a:lvl7pPr>
      <a:lvl8pPr marL="2571750" indent="-171450" algn="l" rtl="0" eaLnBrk="1" fontAlgn="base" hangingPunct="1">
        <a:spcBef>
          <a:spcPct val="20000"/>
        </a:spcBef>
        <a:spcAft>
          <a:spcPct val="0"/>
        </a:spcAft>
        <a:buChar char="»"/>
        <a:defRPr sz="1500">
          <a:solidFill>
            <a:schemeClr val="tx1"/>
          </a:solidFill>
          <a:latin typeface="+mn-lt"/>
        </a:defRPr>
      </a:lvl8pPr>
      <a:lvl9pPr marL="2914650" indent="-171450" algn="l" rtl="0" eaLnBrk="1" fontAlgn="base" hangingPunct="1">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passarella@olshanlaw.com" TargetMode="External"/><Relationship Id="rId4" Type="http://schemas.openxmlformats.org/officeDocument/2006/relationships/hyperlink" Target="http://www.olshanlaw.com/" TargetMode="External"/><Relationship Id="rId5" Type="http://schemas.openxmlformats.org/officeDocument/2006/relationships/hyperlink" Target="mailto:mlimardo@olshanlaw.com"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home.treasury.gov/system/files/136/PPP-IFR-Loan-Forgiveness.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mpassarella@olshanlaw.com" TargetMode="External"/><Relationship Id="rId4" Type="http://schemas.openxmlformats.org/officeDocument/2006/relationships/image" Target="../media/image3.jpg"/><Relationship Id="rId5" Type="http://schemas.openxmlformats.org/officeDocument/2006/relationships/image" Target="../media/image4.jpg"/><Relationship Id="rId6" Type="http://schemas.openxmlformats.org/officeDocument/2006/relationships/hyperlink" Target="https://www.olshanlaw.com/blogs-covid-19-legal-resources,federal-and-state-responses-to-covid-19" TargetMode="External"/><Relationship Id="rId1" Type="http://schemas.openxmlformats.org/officeDocument/2006/relationships/slideLayout" Target="../slideLayouts/slideLayout6.xml"/><Relationship Id="rId2" Type="http://schemas.openxmlformats.org/officeDocument/2006/relationships/hyperlink" Target="mailto:mlimardo@olshanlaw.com"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olshanlaw.com/blogs-covid-19-legal-resources,federal-and-state-responses-to-covid-1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30292"/>
            <a:ext cx="7772400" cy="1604175"/>
          </a:xfrm>
        </p:spPr>
        <p:txBody>
          <a:bodyPr/>
          <a:lstStyle/>
          <a:p>
            <a:pPr>
              <a:spcAft>
                <a:spcPts val="1200"/>
              </a:spcAft>
            </a:pPr>
            <a:r>
              <a:rPr lang="en-US" sz="4400" dirty="0" smtClean="0"/>
              <a:t>Living with a PPP Loan - Part 2:</a:t>
            </a:r>
            <a:r>
              <a:rPr lang="en-US" sz="3600" dirty="0" smtClean="0"/>
              <a:t/>
            </a:r>
            <a:br>
              <a:rPr lang="en-US" sz="3600" dirty="0" smtClean="0"/>
            </a:br>
            <a:r>
              <a:rPr lang="en-US" i="1" dirty="0" smtClean="0"/>
              <a:t>Navigating the Loan Forgiveness Application</a:t>
            </a:r>
            <a:endParaRPr lang="en-US" i="1" dirty="0"/>
          </a:p>
        </p:txBody>
      </p:sp>
      <p:sp>
        <p:nvSpPr>
          <p:cNvPr id="3" name="Subtitle 2"/>
          <p:cNvSpPr>
            <a:spLocks noGrp="1"/>
          </p:cNvSpPr>
          <p:nvPr>
            <p:ph type="subTitle" idx="1"/>
          </p:nvPr>
        </p:nvSpPr>
        <p:spPr>
          <a:xfrm>
            <a:off x="5258094" y="4684060"/>
            <a:ext cx="3288631" cy="1315978"/>
          </a:xfrm>
        </p:spPr>
        <p:txBody>
          <a:bodyPr/>
          <a:lstStyle/>
          <a:p>
            <a:pPr algn="l"/>
            <a:r>
              <a:rPr lang="en-US" sz="2000" dirty="0" smtClean="0"/>
              <a:t>Michael J. Passarella</a:t>
            </a:r>
            <a:br>
              <a:rPr lang="en-US" sz="2000" dirty="0" smtClean="0"/>
            </a:br>
            <a:r>
              <a:rPr lang="en-US" sz="2000" dirty="0" smtClean="0">
                <a:hlinkClick r:id="rId3"/>
              </a:rPr>
              <a:t>m</a:t>
            </a:r>
            <a:r>
              <a:rPr lang="en-US" sz="2000" dirty="0">
                <a:hlinkClick r:id="rId3"/>
              </a:rPr>
              <a:t>p</a:t>
            </a:r>
            <a:r>
              <a:rPr lang="en-US" sz="2000" dirty="0" smtClean="0">
                <a:hlinkClick r:id="rId3"/>
              </a:rPr>
              <a:t>assarella@olshanlaw.com</a:t>
            </a:r>
            <a:r>
              <a:rPr lang="en-US" sz="2000" dirty="0" smtClean="0"/>
              <a:t/>
            </a:r>
            <a:br>
              <a:rPr lang="en-US" sz="2000" dirty="0" smtClean="0"/>
            </a:br>
            <a:r>
              <a:rPr lang="en-US" sz="2000" dirty="0" smtClean="0"/>
              <a:t>212.451.2322</a:t>
            </a:r>
            <a:br>
              <a:rPr lang="en-US" sz="2000" dirty="0" smtClean="0"/>
            </a:br>
            <a:r>
              <a:rPr lang="en-US" sz="2000" dirty="0" smtClean="0">
                <a:hlinkClick r:id="rId4"/>
              </a:rPr>
              <a:t>www.olshanlaw.com</a:t>
            </a:r>
            <a:endParaRPr lang="en-US" sz="2000" dirty="0" smtClean="0"/>
          </a:p>
        </p:txBody>
      </p:sp>
      <p:sp>
        <p:nvSpPr>
          <p:cNvPr id="4" name="Subtitle 2"/>
          <p:cNvSpPr txBox="1">
            <a:spLocks/>
          </p:cNvSpPr>
          <p:nvPr/>
        </p:nvSpPr>
        <p:spPr bwMode="auto">
          <a:xfrm>
            <a:off x="7014301" y="836272"/>
            <a:ext cx="1678075" cy="3994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1" fontAlgn="base" hangingPunct="1">
              <a:spcBef>
                <a:spcPts val="0"/>
              </a:spcBef>
              <a:spcAft>
                <a:spcPts val="1200"/>
              </a:spcAft>
              <a:buNone/>
              <a:defRPr sz="2400" baseline="0">
                <a:solidFill>
                  <a:schemeClr val="tx1"/>
                </a:solidFill>
                <a:latin typeface="Calibri" pitchFamily="34" charset="0"/>
                <a:ea typeface="+mn-ea"/>
                <a:cs typeface="+mn-cs"/>
              </a:defRPr>
            </a:lvl1pPr>
            <a:lvl2pPr marL="342900" indent="0" algn="ctr" rtl="0" eaLnBrk="1" fontAlgn="base" hangingPunct="1">
              <a:spcBef>
                <a:spcPts val="0"/>
              </a:spcBef>
              <a:spcAft>
                <a:spcPts val="1200"/>
              </a:spcAft>
              <a:buFont typeface="Arial" panose="020B0604020202020204" pitchFamily="34" charset="0"/>
              <a:buNone/>
              <a:defRPr sz="2400" baseline="0">
                <a:solidFill>
                  <a:schemeClr val="tx1"/>
                </a:solidFill>
                <a:latin typeface="Calibri" pitchFamily="34" charset="0"/>
              </a:defRPr>
            </a:lvl2pPr>
            <a:lvl3pPr marL="685800" indent="0" algn="ctr" rtl="0" eaLnBrk="1" fontAlgn="base" hangingPunct="1">
              <a:spcBef>
                <a:spcPts val="0"/>
              </a:spcBef>
              <a:spcAft>
                <a:spcPts val="1200"/>
              </a:spcAft>
              <a:buFont typeface="Courier New" panose="02070309020205020404" pitchFamily="49" charset="0"/>
              <a:buNone/>
              <a:defRPr sz="2400" baseline="0">
                <a:solidFill>
                  <a:schemeClr val="tx1"/>
                </a:solidFill>
                <a:latin typeface="Calibri" pitchFamily="34" charset="0"/>
              </a:defRPr>
            </a:lvl3pPr>
            <a:lvl4pPr marL="1028700" indent="0" algn="ctr" rtl="0" eaLnBrk="1" fontAlgn="base" hangingPunct="1">
              <a:spcBef>
                <a:spcPts val="0"/>
              </a:spcBef>
              <a:spcAft>
                <a:spcPts val="1200"/>
              </a:spcAft>
              <a:buNone/>
              <a:defRPr sz="2400" baseline="0">
                <a:solidFill>
                  <a:schemeClr val="tx1"/>
                </a:solidFill>
                <a:latin typeface="Calibri" pitchFamily="34" charset="0"/>
              </a:defRPr>
            </a:lvl4pPr>
            <a:lvl5pPr marL="1371600" indent="0" algn="ctr" rtl="0" eaLnBrk="1" fontAlgn="base" hangingPunct="1">
              <a:spcBef>
                <a:spcPts val="0"/>
              </a:spcBef>
              <a:spcAft>
                <a:spcPts val="1200"/>
              </a:spcAft>
              <a:buNone/>
              <a:defRPr sz="2400" baseline="0">
                <a:solidFill>
                  <a:schemeClr val="tx1"/>
                </a:solidFill>
                <a:latin typeface="Calibri" pitchFamily="34" charset="0"/>
              </a:defRPr>
            </a:lvl5pPr>
            <a:lvl6pPr marL="1714500" indent="0" algn="ctr" rtl="0" eaLnBrk="1" fontAlgn="base" hangingPunct="1">
              <a:spcBef>
                <a:spcPct val="20000"/>
              </a:spcBef>
              <a:spcAft>
                <a:spcPct val="0"/>
              </a:spcAft>
              <a:buNone/>
              <a:defRPr sz="1500">
                <a:solidFill>
                  <a:schemeClr val="tx1"/>
                </a:solidFill>
                <a:latin typeface="+mn-lt"/>
              </a:defRPr>
            </a:lvl6pPr>
            <a:lvl7pPr marL="2057400" indent="0" algn="ctr" rtl="0" eaLnBrk="1" fontAlgn="base" hangingPunct="1">
              <a:spcBef>
                <a:spcPct val="20000"/>
              </a:spcBef>
              <a:spcAft>
                <a:spcPct val="0"/>
              </a:spcAft>
              <a:buNone/>
              <a:defRPr sz="1500">
                <a:solidFill>
                  <a:schemeClr val="tx1"/>
                </a:solidFill>
                <a:latin typeface="+mn-lt"/>
              </a:defRPr>
            </a:lvl7pPr>
            <a:lvl8pPr marL="2400300" indent="0" algn="ctr" rtl="0" eaLnBrk="1" fontAlgn="base" hangingPunct="1">
              <a:spcBef>
                <a:spcPct val="20000"/>
              </a:spcBef>
              <a:spcAft>
                <a:spcPct val="0"/>
              </a:spcAft>
              <a:buNone/>
              <a:defRPr sz="1500">
                <a:solidFill>
                  <a:schemeClr val="tx1"/>
                </a:solidFill>
                <a:latin typeface="+mn-lt"/>
              </a:defRPr>
            </a:lvl8pPr>
            <a:lvl9pPr marL="2743200" indent="0" algn="ctr" rtl="0" eaLnBrk="1" fontAlgn="base" hangingPunct="1">
              <a:spcBef>
                <a:spcPct val="20000"/>
              </a:spcBef>
              <a:spcAft>
                <a:spcPct val="0"/>
              </a:spcAft>
              <a:buNone/>
              <a:defRPr sz="1500">
                <a:solidFill>
                  <a:schemeClr val="tx1"/>
                </a:solidFill>
                <a:latin typeface="+mn-lt"/>
              </a:defRPr>
            </a:lvl9pPr>
          </a:lstStyle>
          <a:p>
            <a:r>
              <a:rPr lang="en-US" sz="2000" i="1" kern="0" smtClean="0"/>
              <a:t>May 28, </a:t>
            </a:r>
            <a:r>
              <a:rPr lang="en-US" sz="2000" i="1" kern="0" dirty="0" smtClean="0"/>
              <a:t>2020</a:t>
            </a:r>
          </a:p>
        </p:txBody>
      </p:sp>
      <p:sp>
        <p:nvSpPr>
          <p:cNvPr id="5" name="Subtitle 2"/>
          <p:cNvSpPr txBox="1">
            <a:spLocks/>
          </p:cNvSpPr>
          <p:nvPr/>
        </p:nvSpPr>
        <p:spPr bwMode="auto">
          <a:xfrm>
            <a:off x="930443" y="4684060"/>
            <a:ext cx="2987842" cy="131597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1" fontAlgn="base" hangingPunct="1">
              <a:spcBef>
                <a:spcPts val="0"/>
              </a:spcBef>
              <a:spcAft>
                <a:spcPts val="1200"/>
              </a:spcAft>
              <a:buNone/>
              <a:defRPr sz="2400" baseline="0">
                <a:solidFill>
                  <a:schemeClr val="tx1"/>
                </a:solidFill>
                <a:latin typeface="Calibri" pitchFamily="34" charset="0"/>
                <a:ea typeface="+mn-ea"/>
                <a:cs typeface="+mn-cs"/>
              </a:defRPr>
            </a:lvl1pPr>
            <a:lvl2pPr marL="342900" indent="0" algn="ctr" rtl="0" eaLnBrk="1" fontAlgn="base" hangingPunct="1">
              <a:spcBef>
                <a:spcPts val="0"/>
              </a:spcBef>
              <a:spcAft>
                <a:spcPts val="1200"/>
              </a:spcAft>
              <a:buFont typeface="Arial" panose="020B0604020202020204" pitchFamily="34" charset="0"/>
              <a:buNone/>
              <a:defRPr sz="2400" baseline="0">
                <a:solidFill>
                  <a:schemeClr val="tx1"/>
                </a:solidFill>
                <a:latin typeface="Calibri" pitchFamily="34" charset="0"/>
              </a:defRPr>
            </a:lvl2pPr>
            <a:lvl3pPr marL="685800" indent="0" algn="ctr" rtl="0" eaLnBrk="1" fontAlgn="base" hangingPunct="1">
              <a:spcBef>
                <a:spcPts val="0"/>
              </a:spcBef>
              <a:spcAft>
                <a:spcPts val="1200"/>
              </a:spcAft>
              <a:buFont typeface="Courier New" panose="02070309020205020404" pitchFamily="49" charset="0"/>
              <a:buNone/>
              <a:defRPr sz="2400" baseline="0">
                <a:solidFill>
                  <a:schemeClr val="tx1"/>
                </a:solidFill>
                <a:latin typeface="Calibri" pitchFamily="34" charset="0"/>
              </a:defRPr>
            </a:lvl3pPr>
            <a:lvl4pPr marL="1028700" indent="0" algn="ctr" rtl="0" eaLnBrk="1" fontAlgn="base" hangingPunct="1">
              <a:spcBef>
                <a:spcPts val="0"/>
              </a:spcBef>
              <a:spcAft>
                <a:spcPts val="1200"/>
              </a:spcAft>
              <a:buNone/>
              <a:defRPr sz="2400" baseline="0">
                <a:solidFill>
                  <a:schemeClr val="tx1"/>
                </a:solidFill>
                <a:latin typeface="Calibri" pitchFamily="34" charset="0"/>
              </a:defRPr>
            </a:lvl4pPr>
            <a:lvl5pPr marL="1371600" indent="0" algn="ctr" rtl="0" eaLnBrk="1" fontAlgn="base" hangingPunct="1">
              <a:spcBef>
                <a:spcPts val="0"/>
              </a:spcBef>
              <a:spcAft>
                <a:spcPts val="1200"/>
              </a:spcAft>
              <a:buNone/>
              <a:defRPr sz="2400" baseline="0">
                <a:solidFill>
                  <a:schemeClr val="tx1"/>
                </a:solidFill>
                <a:latin typeface="Calibri" pitchFamily="34" charset="0"/>
              </a:defRPr>
            </a:lvl5pPr>
            <a:lvl6pPr marL="1714500" indent="0" algn="ctr" rtl="0" eaLnBrk="1" fontAlgn="base" hangingPunct="1">
              <a:spcBef>
                <a:spcPct val="20000"/>
              </a:spcBef>
              <a:spcAft>
                <a:spcPct val="0"/>
              </a:spcAft>
              <a:buNone/>
              <a:defRPr sz="1500">
                <a:solidFill>
                  <a:schemeClr val="tx1"/>
                </a:solidFill>
                <a:latin typeface="+mn-lt"/>
              </a:defRPr>
            </a:lvl6pPr>
            <a:lvl7pPr marL="2057400" indent="0" algn="ctr" rtl="0" eaLnBrk="1" fontAlgn="base" hangingPunct="1">
              <a:spcBef>
                <a:spcPct val="20000"/>
              </a:spcBef>
              <a:spcAft>
                <a:spcPct val="0"/>
              </a:spcAft>
              <a:buNone/>
              <a:defRPr sz="1500">
                <a:solidFill>
                  <a:schemeClr val="tx1"/>
                </a:solidFill>
                <a:latin typeface="+mn-lt"/>
              </a:defRPr>
            </a:lvl7pPr>
            <a:lvl8pPr marL="2400300" indent="0" algn="ctr" rtl="0" eaLnBrk="1" fontAlgn="base" hangingPunct="1">
              <a:spcBef>
                <a:spcPct val="20000"/>
              </a:spcBef>
              <a:spcAft>
                <a:spcPct val="0"/>
              </a:spcAft>
              <a:buNone/>
              <a:defRPr sz="1500">
                <a:solidFill>
                  <a:schemeClr val="tx1"/>
                </a:solidFill>
                <a:latin typeface="+mn-lt"/>
              </a:defRPr>
            </a:lvl8pPr>
            <a:lvl9pPr marL="2743200" indent="0" algn="ctr" rtl="0" eaLnBrk="1" fontAlgn="base" hangingPunct="1">
              <a:spcBef>
                <a:spcPct val="20000"/>
              </a:spcBef>
              <a:spcAft>
                <a:spcPct val="0"/>
              </a:spcAft>
              <a:buNone/>
              <a:defRPr sz="1500">
                <a:solidFill>
                  <a:schemeClr val="tx1"/>
                </a:solidFill>
                <a:latin typeface="+mn-lt"/>
              </a:defRPr>
            </a:lvl9pPr>
          </a:lstStyle>
          <a:p>
            <a:pPr algn="l"/>
            <a:r>
              <a:rPr lang="en-US" sz="2000" kern="0" dirty="0" smtClean="0"/>
              <a:t>Mark A. Limardo</a:t>
            </a:r>
            <a:br>
              <a:rPr lang="en-US" sz="2000" kern="0" dirty="0" smtClean="0"/>
            </a:br>
            <a:r>
              <a:rPr lang="en-US" sz="2000" kern="0" dirty="0" smtClean="0">
                <a:hlinkClick r:id="rId5"/>
              </a:rPr>
              <a:t>mlimardo@olshanlaw.com</a:t>
            </a:r>
            <a:r>
              <a:rPr lang="en-US" sz="2000" kern="0" dirty="0" smtClean="0"/>
              <a:t/>
            </a:r>
            <a:br>
              <a:rPr lang="en-US" sz="2000" kern="0" dirty="0" smtClean="0"/>
            </a:br>
            <a:r>
              <a:rPr lang="en-US" sz="2000" kern="0" dirty="0" smtClean="0"/>
              <a:t>212.451.2364</a:t>
            </a:r>
            <a:br>
              <a:rPr lang="en-US" sz="2000" kern="0" dirty="0" smtClean="0"/>
            </a:br>
            <a:r>
              <a:rPr lang="en-US" sz="2000" kern="0" dirty="0" smtClean="0">
                <a:hlinkClick r:id="rId4"/>
              </a:rPr>
              <a:t>www.olshanlaw.com</a:t>
            </a:r>
            <a:endParaRPr lang="en-US" sz="2000" kern="0" dirty="0" smtClean="0"/>
          </a:p>
        </p:txBody>
      </p:sp>
    </p:spTree>
    <p:extLst>
      <p:ext uri="{BB962C8B-B14F-4D97-AF65-F5344CB8AC3E}">
        <p14:creationId xmlns:p14="http://schemas.microsoft.com/office/powerpoint/2010/main" val="87586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Q6</a:t>
            </a:r>
            <a:r>
              <a:rPr lang="en-US" dirty="0" smtClean="0"/>
              <a:t>:  Can I use PPP loan proceeds for Permitted Payments that are past due?</a:t>
            </a:r>
            <a:endParaRPr lang="en-US" dirty="0"/>
          </a:p>
        </p:txBody>
      </p:sp>
      <p:sp>
        <p:nvSpPr>
          <p:cNvPr id="3" name="Content Placeholder 2"/>
          <p:cNvSpPr>
            <a:spLocks noGrp="1"/>
          </p:cNvSpPr>
          <p:nvPr>
            <p:ph idx="1"/>
          </p:nvPr>
        </p:nvSpPr>
        <p:spPr>
          <a:xfrm>
            <a:off x="367990" y="1828800"/>
            <a:ext cx="8323706" cy="4549637"/>
          </a:xfrm>
        </p:spPr>
        <p:txBody>
          <a:bodyPr/>
          <a:lstStyle/>
          <a:p>
            <a:r>
              <a:rPr lang="en-US" sz="2000" u="sng" dirty="0" smtClean="0"/>
              <a:t>A6</a:t>
            </a:r>
            <a:r>
              <a:rPr lang="en-US" sz="2000" dirty="0" smtClean="0"/>
              <a:t>:  PPP loan proceeds can be used to pay Permitted Payments during the 8-Week Period, even if those Permitted Payments are past due or arose prior to the 8-Week Period.  </a:t>
            </a:r>
          </a:p>
          <a:p>
            <a:r>
              <a:rPr lang="en-US" sz="2000" u="sng" dirty="0" smtClean="0"/>
              <a:t>Note</a:t>
            </a:r>
            <a:r>
              <a:rPr lang="en-US" sz="2000" dirty="0" smtClean="0"/>
              <a:t>:  Payment of a past-due or previously-accrued Permitted Payment should also count as a Forgiveness Payment (as defined in Q&amp;A-14), which reduces the portion of a PPP loan that must be repaid.</a:t>
            </a:r>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426567418"/>
      </p:ext>
    </p:extLst>
  </p:cSld>
  <p:clrMapOvr>
    <a:masterClrMapping/>
  </p:clrMapOvr>
  <p:transition advTm="2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Q7</a:t>
            </a:r>
            <a:r>
              <a:rPr lang="en-US" dirty="0" smtClean="0"/>
              <a:t>:  Can I use PPP loan proceeds to pre-pay Permitted Payments?</a:t>
            </a:r>
            <a:endParaRPr lang="en-US" dirty="0"/>
          </a:p>
        </p:txBody>
      </p:sp>
      <p:sp>
        <p:nvSpPr>
          <p:cNvPr id="3" name="Content Placeholder 2"/>
          <p:cNvSpPr>
            <a:spLocks noGrp="1"/>
          </p:cNvSpPr>
          <p:nvPr>
            <p:ph idx="1"/>
          </p:nvPr>
        </p:nvSpPr>
        <p:spPr>
          <a:xfrm>
            <a:off x="367990" y="1881963"/>
            <a:ext cx="8323706" cy="4496474"/>
          </a:xfrm>
        </p:spPr>
        <p:txBody>
          <a:bodyPr/>
          <a:lstStyle/>
          <a:p>
            <a:r>
              <a:rPr lang="en-US" sz="2000" u="sng" dirty="0" smtClean="0"/>
              <a:t>A7</a:t>
            </a:r>
            <a:r>
              <a:rPr lang="en-US" sz="2000" dirty="0" smtClean="0"/>
              <a:t>:  PPP loan proceeds can be used to pre-pay Permitted Payments, except for interest.</a:t>
            </a:r>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005217097"/>
      </p:ext>
    </p:extLst>
  </p:cSld>
  <p:clrMapOvr>
    <a:masterClrMapping/>
  </p:clrMapOvr>
  <p:transition advTm="20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Q8</a:t>
            </a:r>
            <a:r>
              <a:rPr lang="en-US" dirty="0" smtClean="0"/>
              <a:t>:  Can I use PPP loan proceeds to pay a Permitted Payment after the 8-Week Period?</a:t>
            </a:r>
            <a:endParaRPr lang="en-US" dirty="0"/>
          </a:p>
        </p:txBody>
      </p:sp>
      <p:sp>
        <p:nvSpPr>
          <p:cNvPr id="3" name="Content Placeholder 2"/>
          <p:cNvSpPr>
            <a:spLocks noGrp="1"/>
          </p:cNvSpPr>
          <p:nvPr>
            <p:ph idx="1"/>
          </p:nvPr>
        </p:nvSpPr>
        <p:spPr>
          <a:xfrm>
            <a:off x="367990" y="1881963"/>
            <a:ext cx="8323706" cy="4496474"/>
          </a:xfrm>
        </p:spPr>
        <p:txBody>
          <a:bodyPr/>
          <a:lstStyle/>
          <a:p>
            <a:r>
              <a:rPr lang="en-US" sz="2000" u="sng" dirty="0" smtClean="0"/>
              <a:t>A8</a:t>
            </a:r>
            <a:r>
              <a:rPr lang="en-US" sz="2000" dirty="0" smtClean="0"/>
              <a:t>:  If a borrower incurs a cost during the 8-Week Period that would otherwise be a Permitted Payment if paid during the 8-Week Period, the payment of the cost counts as a Permitted Payment if paid on or before:</a:t>
            </a:r>
          </a:p>
          <a:p>
            <a:pPr marL="342900" indent="-342900">
              <a:buFont typeface="Arial" panose="020B0604020202020204" pitchFamily="34" charset="0"/>
              <a:buChar char="•"/>
            </a:pPr>
            <a:r>
              <a:rPr lang="en-US" sz="2000" dirty="0"/>
              <a:t>i</a:t>
            </a:r>
            <a:r>
              <a:rPr lang="en-US" sz="2000" dirty="0" smtClean="0"/>
              <a:t>n the case of Payroll Costs: the first regular payroll date occurring after the close of the 8-Week Period, and</a:t>
            </a:r>
          </a:p>
          <a:p>
            <a:pPr marL="342900" indent="-342900">
              <a:buFont typeface="Arial" panose="020B0604020202020204" pitchFamily="34" charset="0"/>
              <a:buChar char="•"/>
            </a:pPr>
            <a:r>
              <a:rPr lang="en-US" sz="2000" dirty="0" smtClean="0"/>
              <a:t>in the case of non-payroll </a:t>
            </a:r>
            <a:r>
              <a:rPr lang="en-US" sz="2000" dirty="0"/>
              <a:t>c</a:t>
            </a:r>
            <a:r>
              <a:rPr lang="en-US" sz="2000" dirty="0" smtClean="0"/>
              <a:t>osts:  the first regular billing date occurring after the close of the 8-Week Period.</a:t>
            </a:r>
          </a:p>
          <a:p>
            <a:r>
              <a:rPr lang="en-US" sz="2000" u="sng" dirty="0" smtClean="0"/>
              <a:t>Note</a:t>
            </a:r>
            <a:r>
              <a:rPr lang="en-US" sz="2000" dirty="0" smtClean="0"/>
              <a:t>:  In the absence of additional guidance, a borrower should apply GAAP to determine whether it has incurred a cost during the 8-Week Period.</a:t>
            </a:r>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820054076"/>
      </p:ext>
    </p:extLst>
  </p:cSld>
  <p:clrMapOvr>
    <a:masterClrMapping/>
  </p:clrMapOvr>
  <p:transition advTm="20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Q9</a:t>
            </a:r>
            <a:r>
              <a:rPr lang="en-US" dirty="0" smtClean="0"/>
              <a:t>:  What happens if I can’t spend at least 75% of my loan proceeds on Payroll Costs?</a:t>
            </a:r>
            <a:endParaRPr lang="en-US" dirty="0"/>
          </a:p>
        </p:txBody>
      </p:sp>
      <p:sp>
        <p:nvSpPr>
          <p:cNvPr id="3" name="Content Placeholder 2"/>
          <p:cNvSpPr>
            <a:spLocks noGrp="1"/>
          </p:cNvSpPr>
          <p:nvPr>
            <p:ph idx="1"/>
          </p:nvPr>
        </p:nvSpPr>
        <p:spPr>
          <a:xfrm>
            <a:off x="367990" y="1881963"/>
            <a:ext cx="8323706" cy="4496474"/>
          </a:xfrm>
        </p:spPr>
        <p:txBody>
          <a:bodyPr/>
          <a:lstStyle/>
          <a:p>
            <a:r>
              <a:rPr lang="en-US" sz="2000" u="sng" dirty="0" smtClean="0"/>
              <a:t>A9</a:t>
            </a:r>
            <a:r>
              <a:rPr lang="en-US" sz="2000" dirty="0" smtClean="0"/>
              <a:t>:  If </a:t>
            </a:r>
            <a:r>
              <a:rPr lang="en-US" sz="2000" dirty="0"/>
              <a:t>a borrower does not spend the </a:t>
            </a:r>
            <a:r>
              <a:rPr lang="en-US" sz="2000" dirty="0" smtClean="0"/>
              <a:t>required 75% minimum on </a:t>
            </a:r>
            <a:r>
              <a:rPr lang="en-US" sz="2000" dirty="0"/>
              <a:t>Payroll </a:t>
            </a:r>
            <a:r>
              <a:rPr lang="en-US" sz="2000" dirty="0" smtClean="0"/>
              <a:t>Costs during the 8-Week Period, </a:t>
            </a:r>
            <a:r>
              <a:rPr lang="en-US" sz="2000" dirty="0"/>
              <a:t>the shortfall cannot be used for any other purpose and must be immediately </a:t>
            </a:r>
            <a:r>
              <a:rPr lang="en-US" sz="2000" dirty="0" smtClean="0"/>
              <a:t>repaid (and also does not count towards loan forgiveness).</a:t>
            </a:r>
          </a:p>
          <a:p>
            <a:r>
              <a:rPr lang="en-US" sz="2000" u="sng" dirty="0" smtClean="0"/>
              <a:t>Note</a:t>
            </a:r>
            <a:r>
              <a:rPr lang="en-US" sz="2000" dirty="0" smtClean="0"/>
              <a:t>:  Many </a:t>
            </a:r>
            <a:r>
              <a:rPr lang="en-US" sz="2000" dirty="0"/>
              <a:t>loan documents do not properly reflect </a:t>
            </a:r>
            <a:r>
              <a:rPr lang="en-US" sz="2000" dirty="0" smtClean="0"/>
              <a:t>SBA </a:t>
            </a:r>
            <a:r>
              <a:rPr lang="en-US" sz="2000" dirty="0"/>
              <a:t>guidance on this required </a:t>
            </a:r>
            <a:r>
              <a:rPr lang="en-US" sz="2000" dirty="0" smtClean="0"/>
              <a:t>minimum use </a:t>
            </a:r>
            <a:r>
              <a:rPr lang="en-US" sz="2000" dirty="0"/>
              <a:t>of PPP loan </a:t>
            </a:r>
            <a:r>
              <a:rPr lang="en-US" sz="2000" dirty="0" smtClean="0"/>
              <a:t>proceeds for Payroll Costs.  </a:t>
            </a:r>
            <a:r>
              <a:rPr lang="en-US" sz="2000" dirty="0"/>
              <a:t>Instead, </a:t>
            </a:r>
            <a:r>
              <a:rPr lang="en-US" sz="2000" dirty="0" smtClean="0"/>
              <a:t>some loan documents </a:t>
            </a:r>
            <a:r>
              <a:rPr lang="en-US" sz="2000" dirty="0"/>
              <a:t>allow borrowers to use less </a:t>
            </a:r>
            <a:r>
              <a:rPr lang="en-US" sz="2000" dirty="0" smtClean="0"/>
              <a:t>than the required 75% (without </a:t>
            </a:r>
            <a:r>
              <a:rPr lang="en-US" sz="2000" dirty="0"/>
              <a:t>requiring </a:t>
            </a:r>
            <a:r>
              <a:rPr lang="en-US" sz="2000" dirty="0" smtClean="0"/>
              <a:t>repayment) </a:t>
            </a:r>
            <a:r>
              <a:rPr lang="en-US" sz="2000" dirty="0"/>
              <a:t>and </a:t>
            </a:r>
            <a:r>
              <a:rPr lang="en-US" sz="2000" dirty="0" smtClean="0"/>
              <a:t>reduce </a:t>
            </a:r>
            <a:r>
              <a:rPr lang="en-US" sz="2000" dirty="0"/>
              <a:t>loan forgiveness by the shortfall in Payroll Costs</a:t>
            </a:r>
            <a:r>
              <a:rPr lang="en-US" sz="2000" dirty="0" smtClean="0"/>
              <a:t>. </a:t>
            </a:r>
            <a:r>
              <a:rPr lang="en-US" sz="2000" dirty="0"/>
              <a:t>However, LFA seems to indicate </a:t>
            </a:r>
            <a:r>
              <a:rPr lang="en-US" sz="2000" dirty="0" smtClean="0"/>
              <a:t>that this may not be the result.</a:t>
            </a:r>
            <a:endParaRPr lang="en-US" sz="2000" dirty="0"/>
          </a:p>
          <a:p>
            <a:endParaRPr lang="en-US" sz="2000" dirty="0"/>
          </a:p>
          <a:p>
            <a:endParaRPr lang="en-US"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818110786"/>
      </p:ext>
    </p:extLst>
  </p:cSld>
  <p:clrMapOvr>
    <a:masterClrMapping/>
  </p:clrMapOvr>
  <p:transition advTm="20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Q10</a:t>
            </a:r>
            <a:r>
              <a:rPr lang="en-US" dirty="0" smtClean="0"/>
              <a:t>:  What happens if I can’t spend all loan proceeds on Permitted Payments during the 8-Week Period?</a:t>
            </a:r>
            <a:endParaRPr lang="en-US" dirty="0"/>
          </a:p>
        </p:txBody>
      </p:sp>
      <p:sp>
        <p:nvSpPr>
          <p:cNvPr id="3" name="Content Placeholder 2"/>
          <p:cNvSpPr>
            <a:spLocks noGrp="1"/>
          </p:cNvSpPr>
          <p:nvPr>
            <p:ph idx="1"/>
          </p:nvPr>
        </p:nvSpPr>
        <p:spPr>
          <a:xfrm>
            <a:off x="367990" y="1945758"/>
            <a:ext cx="8323706" cy="4432679"/>
          </a:xfrm>
        </p:spPr>
        <p:txBody>
          <a:bodyPr/>
          <a:lstStyle/>
          <a:p>
            <a:r>
              <a:rPr lang="en-US" sz="2000" u="sng" dirty="0" smtClean="0"/>
              <a:t>A10</a:t>
            </a:r>
            <a:r>
              <a:rPr lang="en-US" sz="2000" dirty="0" smtClean="0"/>
              <a:t>:  If </a:t>
            </a:r>
            <a:r>
              <a:rPr lang="en-US" sz="2000" dirty="0"/>
              <a:t>a borrower does not spend </a:t>
            </a:r>
            <a:r>
              <a:rPr lang="en-US" sz="2000" dirty="0" smtClean="0"/>
              <a:t>all PPP loan proceeds during </a:t>
            </a:r>
            <a:r>
              <a:rPr lang="en-US" sz="2000" dirty="0"/>
              <a:t>the 8-Week Period, </a:t>
            </a:r>
            <a:r>
              <a:rPr lang="en-US" sz="2000" dirty="0" smtClean="0"/>
              <a:t>the CARES Act seems to imply that the unspent proceeds cannot be used at all and </a:t>
            </a:r>
            <a:r>
              <a:rPr lang="en-US" sz="2000" dirty="0"/>
              <a:t>must be immediately repaid (and also does not count towards loan forgiveness</a:t>
            </a:r>
            <a:r>
              <a:rPr lang="en-US" sz="2000" dirty="0" smtClean="0"/>
              <a:t>).  The LFA seems to hint at a different outcome – spending outside the 8-Week Period is permitted but is not eligible for loan forgiveness.</a:t>
            </a:r>
          </a:p>
          <a:p>
            <a:r>
              <a:rPr lang="en-US" sz="2000" u="sng" dirty="0" smtClean="0"/>
              <a:t>Note</a:t>
            </a:r>
            <a:r>
              <a:rPr lang="en-US" sz="2000" dirty="0"/>
              <a:t>:  </a:t>
            </a:r>
            <a:r>
              <a:rPr lang="en-US" sz="2000" dirty="0" smtClean="0"/>
              <a:t>Loan documents can differ on this point, with some treating the tardy expenditure of the loan proceeds as an unauthorized use while others allow the tardy use but reduce loan forgiveness by payments made after the 8-Week Period.  </a:t>
            </a:r>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1701778495"/>
      </p:ext>
    </p:extLst>
  </p:cSld>
  <p:clrMapOvr>
    <a:masterClrMapping/>
  </p:clrMapOvr>
  <p:transition advTm="20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Q11</a:t>
            </a:r>
            <a:r>
              <a:rPr lang="en-US" dirty="0" smtClean="0"/>
              <a:t>:  What is the “loan forgiveness” process and how long does it take?</a:t>
            </a:r>
            <a:endParaRPr lang="en-US" dirty="0"/>
          </a:p>
        </p:txBody>
      </p:sp>
      <p:sp>
        <p:nvSpPr>
          <p:cNvPr id="3" name="Content Placeholder 2"/>
          <p:cNvSpPr>
            <a:spLocks noGrp="1"/>
          </p:cNvSpPr>
          <p:nvPr>
            <p:ph idx="1"/>
          </p:nvPr>
        </p:nvSpPr>
        <p:spPr>
          <a:xfrm>
            <a:off x="367990" y="1903228"/>
            <a:ext cx="8323706" cy="4475209"/>
          </a:xfrm>
        </p:spPr>
        <p:txBody>
          <a:bodyPr/>
          <a:lstStyle/>
          <a:p>
            <a:r>
              <a:rPr lang="en-US" sz="2000" u="sng" dirty="0" smtClean="0"/>
              <a:t>A11</a:t>
            </a:r>
            <a:r>
              <a:rPr lang="en-US" sz="2000" dirty="0" smtClean="0"/>
              <a:t>:  A borrower must submit an application (</a:t>
            </a:r>
            <a:r>
              <a:rPr lang="en-US" sz="2000" dirty="0"/>
              <a:t>SBA Form 3508) for </a:t>
            </a:r>
            <a:r>
              <a:rPr lang="en-US" sz="2000" dirty="0" smtClean="0"/>
              <a:t>loan forgiveness to the lender (60-day review). After reviewing the application, the lender forwards the loan forgiveness application to the SBA for final approval (90-day review).</a:t>
            </a:r>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1190096443"/>
      </p:ext>
    </p:extLst>
  </p:cSld>
  <p:clrMapOvr>
    <a:masterClrMapping/>
  </p:clrMapOvr>
  <p:transition advTm="20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Q12</a:t>
            </a:r>
            <a:r>
              <a:rPr lang="en-US" dirty="0" smtClean="0"/>
              <a:t>:  When do I have to file my application for loan forgiveness?</a:t>
            </a:r>
            <a:endParaRPr lang="en-US" dirty="0"/>
          </a:p>
        </p:txBody>
      </p:sp>
      <p:sp>
        <p:nvSpPr>
          <p:cNvPr id="3" name="Content Placeholder 2"/>
          <p:cNvSpPr>
            <a:spLocks noGrp="1"/>
          </p:cNvSpPr>
          <p:nvPr>
            <p:ph idx="1"/>
          </p:nvPr>
        </p:nvSpPr>
        <p:spPr>
          <a:xfrm>
            <a:off x="367990" y="1828800"/>
            <a:ext cx="8323706" cy="4549637"/>
          </a:xfrm>
        </p:spPr>
        <p:txBody>
          <a:bodyPr/>
          <a:lstStyle/>
          <a:p>
            <a:r>
              <a:rPr lang="en-US" sz="2000" u="sng" dirty="0" smtClean="0"/>
              <a:t>A12</a:t>
            </a:r>
            <a:r>
              <a:rPr lang="en-US" sz="2000" dirty="0" smtClean="0"/>
              <a:t>:  There is no specific deadline for filing the LFA.  If a PPP loan goes into payment mode, a borrower can recover any payments made on the PPP loan through the loan forgiveness process.</a:t>
            </a:r>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1249323819"/>
      </p:ext>
    </p:extLst>
  </p:cSld>
  <p:clrMapOvr>
    <a:masterClrMapping/>
  </p:clrMapOvr>
  <p:transition advTm="20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Q13</a:t>
            </a:r>
            <a:r>
              <a:rPr lang="en-US" dirty="0" smtClean="0"/>
              <a:t>: What is the general rule for calculating loan forgiveness?</a:t>
            </a:r>
            <a:endParaRPr lang="en-US" dirty="0"/>
          </a:p>
        </p:txBody>
      </p:sp>
      <p:sp>
        <p:nvSpPr>
          <p:cNvPr id="3" name="Content Placeholder 2"/>
          <p:cNvSpPr>
            <a:spLocks noGrp="1"/>
          </p:cNvSpPr>
          <p:nvPr>
            <p:ph idx="1"/>
          </p:nvPr>
        </p:nvSpPr>
        <p:spPr>
          <a:xfrm>
            <a:off x="367990" y="1924493"/>
            <a:ext cx="8323706" cy="4453944"/>
          </a:xfrm>
        </p:spPr>
        <p:txBody>
          <a:bodyPr/>
          <a:lstStyle/>
          <a:p>
            <a:r>
              <a:rPr lang="en-US" sz="2000" u="sng" dirty="0" smtClean="0"/>
              <a:t>A13</a:t>
            </a:r>
            <a:r>
              <a:rPr lang="en-US" sz="2000" dirty="0" smtClean="0"/>
              <a:t>:  PPP loan principal is canceled to the extent of Forgiveness Payments (Q&amp;A-14) made or costs incurred during the 8-Week Period, subject to adjustments for headcount and wage reduction. </a:t>
            </a:r>
          </a:p>
          <a:p>
            <a:r>
              <a:rPr lang="en-US" sz="2000" u="sng" dirty="0" smtClean="0"/>
              <a:t>Note 1</a:t>
            </a:r>
            <a:r>
              <a:rPr lang="en-US" sz="2000" dirty="0" smtClean="0"/>
              <a:t>:  Not all Permitted Payments count as Forgiveness Payments.</a:t>
            </a:r>
          </a:p>
          <a:p>
            <a:r>
              <a:rPr lang="en-US" sz="2000" u="sng" dirty="0" smtClean="0"/>
              <a:t>Note 2</a:t>
            </a:r>
            <a:r>
              <a:rPr lang="en-US" sz="2000" dirty="0" smtClean="0"/>
              <a:t>:  Forgiveness Payments may be reduced for lay-offs and wage reductions.</a:t>
            </a:r>
          </a:p>
          <a:p>
            <a:r>
              <a:rPr lang="en-US" sz="2000" u="sng" dirty="0" smtClean="0"/>
              <a:t>Note 3</a:t>
            </a:r>
            <a:r>
              <a:rPr lang="en-US" sz="2000" dirty="0" smtClean="0"/>
              <a:t>:  A borrower pays no income tax on loan forgiveness income but cannot claim deductions for Forgiveness Payments.</a:t>
            </a:r>
          </a:p>
        </p:txBody>
      </p:sp>
      <p:sp>
        <p:nvSpPr>
          <p:cNvPr id="4" name="Slide Number Placeholder 3"/>
          <p:cNvSpPr>
            <a:spLocks noGrp="1"/>
          </p:cNvSpPr>
          <p:nvPr>
            <p:ph type="sldNum" sz="quarter" idx="11"/>
          </p:nvPr>
        </p:nvSpPr>
        <p:spPr/>
        <p:txBody>
          <a:bodyPr/>
          <a:lstStyle/>
          <a:p>
            <a:fld id="{12427C9C-83A2-4F56-ACC9-22B05484EC3A}" type="slidenum">
              <a:rPr lang="en-US" smtClean="0"/>
              <a:pPr/>
              <a:t>17</a:t>
            </a:fld>
            <a:endParaRPr lang="en-US" dirty="0"/>
          </a:p>
        </p:txBody>
      </p:sp>
    </p:spTree>
    <p:extLst>
      <p:ext uri="{BB962C8B-B14F-4D97-AF65-F5344CB8AC3E}">
        <p14:creationId xmlns:p14="http://schemas.microsoft.com/office/powerpoint/2010/main" val="2261700194"/>
      </p:ext>
    </p:extLst>
  </p:cSld>
  <p:clrMapOvr>
    <a:masterClrMapping/>
  </p:clrMapOvr>
  <p:transition advTm="20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Q14</a:t>
            </a:r>
            <a:r>
              <a:rPr lang="en-US" dirty="0" smtClean="0"/>
              <a:t>:  What </a:t>
            </a:r>
            <a:r>
              <a:rPr lang="en-US" dirty="0"/>
              <a:t>expenses </a:t>
            </a:r>
            <a:r>
              <a:rPr lang="en-US" dirty="0" smtClean="0"/>
              <a:t>paid during the 8-Week Period count towards loan forgiveness?</a:t>
            </a:r>
            <a:endParaRPr lang="en-US" dirty="0"/>
          </a:p>
        </p:txBody>
      </p:sp>
      <p:sp>
        <p:nvSpPr>
          <p:cNvPr id="3" name="Content Placeholder 2"/>
          <p:cNvSpPr>
            <a:spLocks noGrp="1"/>
          </p:cNvSpPr>
          <p:nvPr>
            <p:ph idx="1"/>
          </p:nvPr>
        </p:nvSpPr>
        <p:spPr>
          <a:xfrm>
            <a:off x="367990" y="1860698"/>
            <a:ext cx="8323706" cy="4338083"/>
          </a:xfrm>
        </p:spPr>
        <p:txBody>
          <a:bodyPr/>
          <a:lstStyle/>
          <a:p>
            <a:r>
              <a:rPr lang="en-US" sz="2000" u="sng" dirty="0" smtClean="0"/>
              <a:t>A14</a:t>
            </a:r>
            <a:r>
              <a:rPr lang="en-US" sz="2000" dirty="0" smtClean="0"/>
              <a:t>:  The following amounts paid or incurred during the 8-Week Period </a:t>
            </a:r>
            <a:r>
              <a:rPr lang="en-US" sz="2000" dirty="0"/>
              <a:t>(“</a:t>
            </a:r>
            <a:r>
              <a:rPr lang="en-US" sz="2000" b="1" i="1" dirty="0"/>
              <a:t>Forgiveness Payments</a:t>
            </a:r>
            <a:r>
              <a:rPr lang="en-US" sz="2000" dirty="0"/>
              <a:t>”) count </a:t>
            </a:r>
            <a:r>
              <a:rPr lang="en-US" sz="2000" dirty="0" smtClean="0"/>
              <a:t>towards PPP Loan forgiveness:</a:t>
            </a:r>
          </a:p>
          <a:p>
            <a:pPr marL="342900" indent="-342900">
              <a:buFont typeface="Arial" panose="020B0604020202020204" pitchFamily="34" charset="0"/>
              <a:buChar char="•"/>
            </a:pPr>
            <a:r>
              <a:rPr lang="en-US" sz="2000" dirty="0"/>
              <a:t>c</a:t>
            </a:r>
            <a:r>
              <a:rPr lang="en-US" sz="2000" dirty="0" smtClean="0"/>
              <a:t>ash payments to W-2 U.S. employees , such as salary, bonus and tips ($15,385 per employee cap),</a:t>
            </a:r>
          </a:p>
          <a:p>
            <a:pPr marL="342900" indent="-342900">
              <a:buFont typeface="Arial" panose="020B0604020202020204" pitchFamily="34" charset="0"/>
              <a:buChar char="•"/>
            </a:pPr>
            <a:r>
              <a:rPr lang="en-US" sz="2000" dirty="0" smtClean="0"/>
              <a:t>W-2 employee benefits, such health </a:t>
            </a:r>
            <a:r>
              <a:rPr lang="en-US" sz="2000" dirty="0"/>
              <a:t>care </a:t>
            </a:r>
            <a:r>
              <a:rPr lang="en-US" sz="2000" dirty="0" smtClean="0"/>
              <a:t>expenses and retirement contributions (no cap),</a:t>
            </a:r>
          </a:p>
          <a:p>
            <a:pPr marL="342900" indent="-342900">
              <a:buFont typeface="Arial" panose="020B0604020202020204" pitchFamily="34" charset="0"/>
              <a:buChar char="•"/>
            </a:pPr>
            <a:r>
              <a:rPr lang="en-US" sz="2000" dirty="0"/>
              <a:t>s</a:t>
            </a:r>
            <a:r>
              <a:rPr lang="en-US" sz="2000" dirty="0" smtClean="0"/>
              <a:t>tate payroll taxes, such as state unemployment insurance (no cap),</a:t>
            </a:r>
          </a:p>
          <a:p>
            <a:pPr marL="342900" indent="-342900">
              <a:buFont typeface="Arial" panose="020B0604020202020204" pitchFamily="34" charset="0"/>
              <a:buChar char="•"/>
            </a:pPr>
            <a:r>
              <a:rPr lang="en-US" sz="2000" dirty="0"/>
              <a:t>r</a:t>
            </a:r>
            <a:r>
              <a:rPr lang="en-US" sz="2000" dirty="0" smtClean="0"/>
              <a:t>ent on leases (real or personal property) dated before 2/15/20 (25% cap), </a:t>
            </a:r>
          </a:p>
          <a:p>
            <a:pPr marL="342900" indent="-342900">
              <a:buFont typeface="Arial" panose="020B0604020202020204" pitchFamily="34" charset="0"/>
              <a:buChar char="•"/>
            </a:pPr>
            <a:r>
              <a:rPr lang="en-US" sz="2000" dirty="0"/>
              <a:t>u</a:t>
            </a:r>
            <a:r>
              <a:rPr lang="en-US" sz="2000" dirty="0" smtClean="0"/>
              <a:t>tilities </a:t>
            </a:r>
            <a:r>
              <a:rPr lang="en-US" sz="2000" dirty="0"/>
              <a:t>under service agreements </a:t>
            </a:r>
            <a:r>
              <a:rPr lang="en-US" sz="2000" dirty="0" smtClean="0"/>
              <a:t>dated before 2/15/20 </a:t>
            </a:r>
            <a:r>
              <a:rPr lang="en-US" sz="2000" dirty="0"/>
              <a:t>(25% cap</a:t>
            </a:r>
            <a:r>
              <a:rPr lang="en-US" sz="2000" dirty="0" smtClean="0"/>
              <a:t>), and</a:t>
            </a:r>
          </a:p>
          <a:p>
            <a:pPr marL="342900" indent="-342900">
              <a:buFont typeface="Arial" panose="020B0604020202020204" pitchFamily="34" charset="0"/>
              <a:buChar char="•"/>
            </a:pPr>
            <a:r>
              <a:rPr lang="en-US" sz="2000" dirty="0"/>
              <a:t>i</a:t>
            </a:r>
            <a:r>
              <a:rPr lang="en-US" sz="2000" dirty="0" smtClean="0"/>
              <a:t>nterest </a:t>
            </a:r>
            <a:r>
              <a:rPr lang="en-US" sz="2000" dirty="0"/>
              <a:t>on </a:t>
            </a:r>
            <a:r>
              <a:rPr lang="en-US" sz="2000" dirty="0" smtClean="0"/>
              <a:t>secured (real </a:t>
            </a:r>
            <a:r>
              <a:rPr lang="en-US" sz="2000" dirty="0"/>
              <a:t>or personal </a:t>
            </a:r>
            <a:r>
              <a:rPr lang="en-US" sz="2000" dirty="0" smtClean="0"/>
              <a:t>property) debt incurred </a:t>
            </a:r>
            <a:r>
              <a:rPr lang="en-US" sz="2000" dirty="0"/>
              <a:t>before </a:t>
            </a:r>
            <a:r>
              <a:rPr lang="en-US" sz="2000" dirty="0" smtClean="0">
                <a:solidFill>
                  <a:prstClr val="black"/>
                </a:solidFill>
              </a:rPr>
              <a:t>2/15/20 (25% cap)</a:t>
            </a:r>
            <a:r>
              <a:rPr lang="en-US" sz="2000" dirty="0" smtClean="0"/>
              <a:t>.</a:t>
            </a:r>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237742029"/>
      </p:ext>
    </p:extLst>
  </p:cSld>
  <p:clrMapOvr>
    <a:masterClrMapping/>
  </p:clrMapOvr>
  <p:transition advTm="20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Q15</a:t>
            </a:r>
            <a:r>
              <a:rPr lang="en-US" dirty="0" smtClean="0"/>
              <a:t>:  Do wage decreases reduce Forgiveness Payments? </a:t>
            </a:r>
            <a:endParaRPr lang="en-US" dirty="0"/>
          </a:p>
        </p:txBody>
      </p:sp>
      <p:sp>
        <p:nvSpPr>
          <p:cNvPr id="3" name="Content Placeholder 2"/>
          <p:cNvSpPr>
            <a:spLocks noGrp="1"/>
          </p:cNvSpPr>
          <p:nvPr>
            <p:ph idx="1"/>
          </p:nvPr>
        </p:nvSpPr>
        <p:spPr>
          <a:xfrm>
            <a:off x="367990" y="1892595"/>
            <a:ext cx="8323706" cy="4327452"/>
          </a:xfrm>
        </p:spPr>
        <p:txBody>
          <a:bodyPr/>
          <a:lstStyle/>
          <a:p>
            <a:r>
              <a:rPr lang="en-US" sz="2000" u="sng" dirty="0" smtClean="0"/>
              <a:t>A15</a:t>
            </a:r>
            <a:r>
              <a:rPr lang="en-US" sz="2000" dirty="0" smtClean="0"/>
              <a:t>:  Yes. If an employee making $100,000 or less suffers a wage decrease of more than 25% during the 8-Week Period (as compared to the last full calendar quarter prior to the 8-Week Period), the excess wage reduction for the 8-Week Period reduces the amount of the Forgiveness Payments.</a:t>
            </a:r>
          </a:p>
          <a:p>
            <a:r>
              <a:rPr lang="en-US" sz="2000" u="sng" dirty="0" smtClean="0"/>
              <a:t>Note 1</a:t>
            </a:r>
            <a:r>
              <a:rPr lang="en-US" sz="2000" dirty="0" smtClean="0"/>
              <a:t>: Up to 25% of any wage reduction is “free” and does not reduce Forgiveness Payments (</a:t>
            </a:r>
            <a:r>
              <a:rPr lang="en-US" sz="2000" i="1" dirty="0" smtClean="0"/>
              <a:t>i.e.</a:t>
            </a:r>
            <a:r>
              <a:rPr lang="en-US" sz="2000" dirty="0" smtClean="0"/>
              <a:t>, no “first dollar” reduction). No wage reduction for a highly-compensated employee counts against Forgiveness Payments.</a:t>
            </a:r>
          </a:p>
          <a:p>
            <a:r>
              <a:rPr lang="en-US" sz="2000" u="sng" dirty="0" smtClean="0"/>
              <a:t>Note 2</a:t>
            </a:r>
            <a:r>
              <a:rPr lang="en-US" sz="2000" dirty="0" smtClean="0"/>
              <a:t>: LFA </a:t>
            </a:r>
            <a:r>
              <a:rPr lang="en-US" sz="2000" dirty="0"/>
              <a:t>refers to this as the </a:t>
            </a:r>
            <a:r>
              <a:rPr lang="en-US" sz="2000" b="1" i="1" dirty="0"/>
              <a:t>Salary/Hour Wage Reduction </a:t>
            </a:r>
            <a:r>
              <a:rPr lang="en-US" sz="2000" dirty="0"/>
              <a:t>on Line 5 of the PPP Loan Forgiveness Calculation Form.</a:t>
            </a:r>
          </a:p>
          <a:p>
            <a:endParaRPr lang="en-US" sz="2000" dirty="0" smtClean="0"/>
          </a:p>
          <a:p>
            <a:endParaRPr lang="en-US" sz="2000" dirty="0"/>
          </a:p>
          <a:p>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pPr/>
              <a:t>19</a:t>
            </a:fld>
            <a:endParaRPr lang="en-US" dirty="0"/>
          </a:p>
        </p:txBody>
      </p:sp>
    </p:spTree>
    <p:extLst>
      <p:ext uri="{BB962C8B-B14F-4D97-AF65-F5344CB8AC3E}">
        <p14:creationId xmlns:p14="http://schemas.microsoft.com/office/powerpoint/2010/main" val="205699834"/>
      </p:ext>
    </p:extLst>
  </p:cSld>
  <p:clrMapOvr>
    <a:masterClrMapping/>
  </p:clrMapOvr>
  <p:transition advTm="2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Program Agenda</a:t>
            </a:r>
            <a:endParaRPr lang="en-US" u="sng" dirty="0"/>
          </a:p>
        </p:txBody>
      </p:sp>
      <p:sp>
        <p:nvSpPr>
          <p:cNvPr id="3" name="Content Placeholder 2"/>
          <p:cNvSpPr>
            <a:spLocks noGrp="1"/>
          </p:cNvSpPr>
          <p:nvPr>
            <p:ph idx="1"/>
          </p:nvPr>
        </p:nvSpPr>
        <p:spPr>
          <a:xfrm>
            <a:off x="410147" y="1626781"/>
            <a:ext cx="8323706" cy="4423145"/>
          </a:xfrm>
        </p:spPr>
        <p:txBody>
          <a:bodyPr/>
          <a:lstStyle/>
          <a:p>
            <a:r>
              <a:rPr lang="en-US" sz="2000" dirty="0" smtClean="0"/>
              <a:t>With the SBA’s recent release of the Loan Forgiveness Application (SBA Form 3508) (“</a:t>
            </a:r>
            <a:r>
              <a:rPr lang="en-US" sz="2000" b="1" dirty="0" smtClean="0"/>
              <a:t>LFA</a:t>
            </a:r>
            <a:r>
              <a:rPr lang="en-US" sz="2000" dirty="0" smtClean="0"/>
              <a:t>”), we have some additional insight into the following questions:</a:t>
            </a:r>
          </a:p>
          <a:p>
            <a:pPr lvl="1"/>
            <a:r>
              <a:rPr lang="en-US" sz="2000" dirty="0" smtClean="0"/>
              <a:t>What expenses can I pay with the PPP loan proceeds and how fast do I need to pay them?</a:t>
            </a:r>
          </a:p>
          <a:p>
            <a:pPr lvl="1"/>
            <a:r>
              <a:rPr lang="en-US" sz="2000" dirty="0" smtClean="0"/>
              <a:t>How do I maximize PPP loan forgiveness?</a:t>
            </a:r>
          </a:p>
          <a:p>
            <a:pPr lvl="1"/>
            <a:r>
              <a:rPr lang="en-US" sz="2000" dirty="0" smtClean="0"/>
              <a:t>What is the process for getting PPP loan forgiveness?</a:t>
            </a:r>
          </a:p>
          <a:p>
            <a:pPr lvl="1"/>
            <a:r>
              <a:rPr lang="en-US" sz="2000" dirty="0"/>
              <a:t>Are there any obligations in the </a:t>
            </a:r>
            <a:r>
              <a:rPr lang="en-US" sz="2000" dirty="0" smtClean="0"/>
              <a:t>PPP loan </a:t>
            </a:r>
            <a:r>
              <a:rPr lang="en-US" sz="2000" dirty="0"/>
              <a:t>documents that will affect my business</a:t>
            </a:r>
            <a:r>
              <a:rPr lang="en-US" sz="2000" dirty="0" smtClean="0"/>
              <a:t>?</a:t>
            </a:r>
          </a:p>
          <a:p>
            <a:pPr lvl="1"/>
            <a:r>
              <a:rPr lang="en-US" sz="2000" dirty="0" smtClean="0"/>
              <a:t>Will my PPP loan be subject to agency review?</a:t>
            </a:r>
          </a:p>
          <a:p>
            <a:pPr marL="0" lvl="1" indent="0">
              <a:buNone/>
            </a:pPr>
            <a:r>
              <a:rPr lang="en-US" sz="2000" u="sng" dirty="0" smtClean="0"/>
              <a:t>Note</a:t>
            </a:r>
            <a:r>
              <a:rPr lang="en-US" sz="2000" dirty="0" smtClean="0"/>
              <a:t>:  Many aspects of the PPP loan life cycle lack guidance or, even with guidance, remain ambiguous.   Where necessary, we have made judgment calls in the absence of clear guidance.  </a:t>
            </a:r>
          </a:p>
          <a:p>
            <a:pPr lvl="1"/>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pPr/>
              <a:t>2</a:t>
            </a:fld>
            <a:endParaRPr lang="en-US" dirty="0"/>
          </a:p>
        </p:txBody>
      </p:sp>
    </p:spTree>
    <p:extLst>
      <p:ext uri="{BB962C8B-B14F-4D97-AF65-F5344CB8AC3E}">
        <p14:creationId xmlns:p14="http://schemas.microsoft.com/office/powerpoint/2010/main" val="246464780"/>
      </p:ext>
    </p:extLst>
  </p:cSld>
  <p:clrMapOvr>
    <a:masterClrMapping/>
  </p:clrMapOvr>
  <p:transition advTm="20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Q16</a:t>
            </a:r>
            <a:r>
              <a:rPr lang="en-US" dirty="0" smtClean="0"/>
              <a:t>:  How is the </a:t>
            </a:r>
            <a:r>
              <a:rPr lang="en-US" i="1" dirty="0"/>
              <a:t>Salary/Hour Wage Reduction </a:t>
            </a:r>
            <a:r>
              <a:rPr lang="en-US" dirty="0" smtClean="0"/>
              <a:t>calculated? </a:t>
            </a:r>
            <a:endParaRPr lang="en-US" dirty="0"/>
          </a:p>
        </p:txBody>
      </p:sp>
      <p:sp>
        <p:nvSpPr>
          <p:cNvPr id="3" name="Content Placeholder 2"/>
          <p:cNvSpPr>
            <a:spLocks noGrp="1"/>
          </p:cNvSpPr>
          <p:nvPr>
            <p:ph idx="1"/>
          </p:nvPr>
        </p:nvSpPr>
        <p:spPr>
          <a:xfrm>
            <a:off x="367990" y="1538869"/>
            <a:ext cx="8323706" cy="4628016"/>
          </a:xfrm>
        </p:spPr>
        <p:txBody>
          <a:bodyPr/>
          <a:lstStyle/>
          <a:p>
            <a:r>
              <a:rPr lang="en-US" sz="2000" u="sng" dirty="0" smtClean="0"/>
              <a:t>A16</a:t>
            </a:r>
            <a:r>
              <a:rPr lang="en-US" sz="2000" dirty="0" smtClean="0"/>
              <a:t>:  An employee’s annual salary during the 8-Week Period is compared to the employee’s annual salary during the first quarter of 2020.</a:t>
            </a:r>
          </a:p>
          <a:p>
            <a:r>
              <a:rPr lang="en-US" sz="2000" i="1" dirty="0" smtClean="0"/>
              <a:t>Example: </a:t>
            </a:r>
            <a:r>
              <a:rPr lang="en-US" sz="2000" dirty="0" smtClean="0"/>
              <a:t>Employee X is paid at an annual rate of $50,000 during the first quarter and at an annual rate of $30,000 during the 8-Week Period.</a:t>
            </a:r>
          </a:p>
          <a:p>
            <a:r>
              <a:rPr lang="en-US" sz="2000" dirty="0" smtClean="0"/>
              <a:t>Step 1: 50,000 * .75 = 37,500 (75 percent threshold)</a:t>
            </a:r>
          </a:p>
          <a:p>
            <a:r>
              <a:rPr lang="en-US" sz="2000" dirty="0" smtClean="0"/>
              <a:t>Step 2: 37,500 – 30,000 = 7,500 (Gross salary reduction)</a:t>
            </a:r>
          </a:p>
          <a:p>
            <a:r>
              <a:rPr lang="en-US" sz="2000" dirty="0" smtClean="0"/>
              <a:t>Step 3: 7,500 * (8/52) = 1,154 (Pro-rated salary reduction)</a:t>
            </a:r>
          </a:p>
          <a:p>
            <a:r>
              <a:rPr lang="en-US" sz="2000" dirty="0" smtClean="0"/>
              <a:t>Step 4: Subtract Step 3 result from Forgiveness Payments (before the full time equivalent (“</a:t>
            </a:r>
            <a:r>
              <a:rPr lang="en-US" sz="2000" b="1" i="1" dirty="0" smtClean="0"/>
              <a:t>FTE</a:t>
            </a:r>
            <a:r>
              <a:rPr lang="en-US" sz="2000" dirty="0" smtClean="0"/>
              <a:t>”) reduction adjustment).</a:t>
            </a:r>
          </a:p>
          <a:p>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20</a:t>
            </a:fld>
            <a:endParaRPr lang="en-US" dirty="0"/>
          </a:p>
        </p:txBody>
      </p:sp>
    </p:spTree>
    <p:extLst>
      <p:ext uri="{BB962C8B-B14F-4D97-AF65-F5344CB8AC3E}">
        <p14:creationId xmlns:p14="http://schemas.microsoft.com/office/powerpoint/2010/main" val="78554677"/>
      </p:ext>
    </p:extLst>
  </p:cSld>
  <p:clrMapOvr>
    <a:masterClrMapping/>
  </p:clrMapOvr>
  <p:transition advTm="20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Q17</a:t>
            </a:r>
            <a:r>
              <a:rPr lang="en-US" dirty="0" smtClean="0"/>
              <a:t>: Do lay-offs reduce PPP loan forgiveness?</a:t>
            </a:r>
            <a:endParaRPr lang="en-US" dirty="0"/>
          </a:p>
        </p:txBody>
      </p:sp>
      <p:sp>
        <p:nvSpPr>
          <p:cNvPr id="3" name="Content Placeholder 2"/>
          <p:cNvSpPr>
            <a:spLocks noGrp="1"/>
          </p:cNvSpPr>
          <p:nvPr>
            <p:ph idx="1"/>
          </p:nvPr>
        </p:nvSpPr>
        <p:spPr>
          <a:xfrm>
            <a:off x="367990" y="1860699"/>
            <a:ext cx="8323706" cy="4348716"/>
          </a:xfrm>
        </p:spPr>
        <p:txBody>
          <a:bodyPr/>
          <a:lstStyle/>
          <a:p>
            <a:r>
              <a:rPr lang="en-US" sz="2000" u="sng" dirty="0" smtClean="0"/>
              <a:t>A17</a:t>
            </a:r>
            <a:r>
              <a:rPr lang="en-US" sz="2000" dirty="0" smtClean="0"/>
              <a:t>:  Yes. Forgiveness Payments are scaled back in proportion to any workforce reduction (unless the borrower restores employment to pre-reduction in force levels by June 30, 2020).</a:t>
            </a:r>
          </a:p>
          <a:p>
            <a:r>
              <a:rPr lang="en-US" sz="2000" u="sng" dirty="0" smtClean="0"/>
              <a:t>Note</a:t>
            </a:r>
            <a:r>
              <a:rPr lang="en-US" sz="2000" dirty="0" smtClean="0"/>
              <a:t>: A borrower can terminate independent contractors without any reduction in Forgiveness Payments.</a:t>
            </a:r>
          </a:p>
          <a:p>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pPr/>
              <a:t>21</a:t>
            </a:fld>
            <a:endParaRPr lang="en-US" dirty="0"/>
          </a:p>
        </p:txBody>
      </p:sp>
    </p:spTree>
    <p:extLst>
      <p:ext uri="{BB962C8B-B14F-4D97-AF65-F5344CB8AC3E}">
        <p14:creationId xmlns:p14="http://schemas.microsoft.com/office/powerpoint/2010/main" val="840117365"/>
      </p:ext>
    </p:extLst>
  </p:cSld>
  <p:clrMapOvr>
    <a:masterClrMapping/>
  </p:clrMapOvr>
  <p:transition advTm="20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Q18:  How do lay-offs reduce Forgiveness Payments?</a:t>
            </a:r>
            <a:endParaRPr lang="en-US" dirty="0"/>
          </a:p>
        </p:txBody>
      </p:sp>
      <p:sp>
        <p:nvSpPr>
          <p:cNvPr id="3" name="Content Placeholder 2"/>
          <p:cNvSpPr>
            <a:spLocks noGrp="1"/>
          </p:cNvSpPr>
          <p:nvPr>
            <p:ph idx="1"/>
          </p:nvPr>
        </p:nvSpPr>
        <p:spPr>
          <a:xfrm>
            <a:off x="367990" y="1839433"/>
            <a:ext cx="8323706" cy="4539004"/>
          </a:xfrm>
        </p:spPr>
        <p:txBody>
          <a:bodyPr/>
          <a:lstStyle/>
          <a:p>
            <a:r>
              <a:rPr lang="en-US" sz="2000" u="sng" dirty="0" smtClean="0"/>
              <a:t>A18</a:t>
            </a:r>
            <a:r>
              <a:rPr lang="en-US" sz="2000" dirty="0" smtClean="0"/>
              <a:t>:  Forgiveness Payments are reduced proportionately, by dividing (a) the average number of full-time equivalent employees during the 8-Week Period by  (b) the average number of full-time equivalent employees during one of two alternative base periods (as chosen by the borrower, the 2/15 - 6/20/19 period or the 1/1 - 2/29/20 period).</a:t>
            </a:r>
          </a:p>
          <a:p>
            <a:r>
              <a:rPr lang="en-US" sz="2000" u="sng" dirty="0" smtClean="0"/>
              <a:t>Note</a:t>
            </a:r>
            <a:r>
              <a:rPr lang="en-US" sz="2000" dirty="0" smtClean="0"/>
              <a:t>: </a:t>
            </a:r>
            <a:r>
              <a:rPr lang="en-US" sz="2000" dirty="0"/>
              <a:t>LFA refers to </a:t>
            </a:r>
            <a:r>
              <a:rPr lang="en-US" sz="2000" dirty="0" smtClean="0"/>
              <a:t>the above ratio as </a:t>
            </a:r>
            <a:r>
              <a:rPr lang="en-US" sz="2000" dirty="0"/>
              <a:t>the </a:t>
            </a:r>
            <a:r>
              <a:rPr lang="en-US" sz="2000" b="1" i="1" dirty="0"/>
              <a:t>FTE Reduction Quotient </a:t>
            </a:r>
            <a:r>
              <a:rPr lang="en-US" sz="2000" dirty="0"/>
              <a:t>on Line 7 of the PPP Loan Forgiveness Calculation Form</a:t>
            </a:r>
            <a:r>
              <a:rPr lang="en-US" sz="2000" dirty="0" smtClean="0"/>
              <a:t>.</a:t>
            </a:r>
          </a:p>
          <a:p>
            <a:r>
              <a:rPr lang="en-US" sz="2000" i="1" dirty="0" smtClean="0"/>
              <a:t>Example</a:t>
            </a:r>
            <a:r>
              <a:rPr lang="en-US" sz="2000" dirty="0" smtClean="0"/>
              <a:t>: Borrower has a 75 FTEs during the 8-Week Period and 100 FTEs during both of the two alternative base periods.  The borrowers FTE Reduction Quotient is .75.</a:t>
            </a:r>
            <a:endParaRPr lang="en-US" sz="2000" dirty="0"/>
          </a:p>
          <a:p>
            <a:endParaRPr lang="en-US" sz="2000" dirty="0" smtClean="0"/>
          </a:p>
          <a:p>
            <a:endParaRPr lang="en-US" sz="2000" dirty="0" smtClean="0"/>
          </a:p>
        </p:txBody>
      </p:sp>
      <p:sp>
        <p:nvSpPr>
          <p:cNvPr id="4" name="Slide Number Placeholder 3"/>
          <p:cNvSpPr>
            <a:spLocks noGrp="1"/>
          </p:cNvSpPr>
          <p:nvPr>
            <p:ph type="sldNum" sz="quarter" idx="11"/>
          </p:nvPr>
        </p:nvSpPr>
        <p:spPr/>
        <p:txBody>
          <a:bodyPr/>
          <a:lstStyle/>
          <a:p>
            <a:fld id="{12427C9C-83A2-4F56-ACC9-22B05484EC3A}" type="slidenum">
              <a:rPr lang="en-US" smtClean="0"/>
              <a:pPr/>
              <a:t>22</a:t>
            </a:fld>
            <a:endParaRPr lang="en-US" dirty="0"/>
          </a:p>
        </p:txBody>
      </p:sp>
    </p:spTree>
    <p:extLst>
      <p:ext uri="{BB962C8B-B14F-4D97-AF65-F5344CB8AC3E}">
        <p14:creationId xmlns:p14="http://schemas.microsoft.com/office/powerpoint/2010/main" val="1743808407"/>
      </p:ext>
    </p:extLst>
  </p:cSld>
  <p:clrMapOvr>
    <a:masterClrMapping/>
  </p:clrMapOvr>
  <p:transition advTm="20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Q19</a:t>
            </a:r>
            <a:r>
              <a:rPr lang="en-US" dirty="0" smtClean="0"/>
              <a:t>:  How does a borrower count an FTE number for a single employee?</a:t>
            </a:r>
            <a:endParaRPr lang="en-US" dirty="0"/>
          </a:p>
        </p:txBody>
      </p:sp>
      <p:sp>
        <p:nvSpPr>
          <p:cNvPr id="3" name="Content Placeholder 2"/>
          <p:cNvSpPr>
            <a:spLocks noGrp="1"/>
          </p:cNvSpPr>
          <p:nvPr>
            <p:ph idx="1"/>
          </p:nvPr>
        </p:nvSpPr>
        <p:spPr>
          <a:xfrm>
            <a:off x="367990" y="1956391"/>
            <a:ext cx="8323706" cy="4263656"/>
          </a:xfrm>
        </p:spPr>
        <p:txBody>
          <a:bodyPr/>
          <a:lstStyle/>
          <a:p>
            <a:pPr marL="0" lvl="1" indent="0">
              <a:buNone/>
            </a:pPr>
            <a:r>
              <a:rPr lang="en-US" sz="2000" u="sng" dirty="0" smtClean="0"/>
              <a:t>A19</a:t>
            </a:r>
            <a:r>
              <a:rPr lang="en-US" sz="2000" dirty="0" smtClean="0"/>
              <a:t>:  While the LFA provides additional guidance on how to determine FTE status, the calculation still remains unclear. </a:t>
            </a:r>
          </a:p>
          <a:p>
            <a:pPr marL="0" lvl="1" indent="0">
              <a:buNone/>
            </a:pPr>
            <a:r>
              <a:rPr lang="en-US" sz="2000" u="sng" dirty="0" smtClean="0"/>
              <a:t>Actual Method</a:t>
            </a:r>
            <a:r>
              <a:rPr lang="en-US" sz="2000" dirty="0" smtClean="0"/>
              <a:t>: Take average hours worked per week for each and divide by 40 (capped at 1).</a:t>
            </a:r>
          </a:p>
          <a:p>
            <a:pPr marL="0" lvl="1" indent="0">
              <a:buNone/>
            </a:pPr>
            <a:r>
              <a:rPr lang="en-US" sz="2000" i="1" dirty="0" smtClean="0"/>
              <a:t>Example:  </a:t>
            </a:r>
            <a:r>
              <a:rPr lang="en-US" sz="2000" dirty="0" smtClean="0"/>
              <a:t>Employee X works two weeks during the Covered Period, logging 35 hours in Week 1 and 40 hours in Week 2.  Employee X is .94 FTE [35+40/2 and then divided by 40].</a:t>
            </a:r>
          </a:p>
          <a:p>
            <a:pPr marL="0" lvl="1" indent="0">
              <a:buNone/>
            </a:pPr>
            <a:r>
              <a:rPr lang="en-US" sz="2000" u="sng" dirty="0" smtClean="0"/>
              <a:t>Simplified Method </a:t>
            </a:r>
            <a:r>
              <a:rPr lang="en-US" sz="2000" dirty="0" smtClean="0"/>
              <a:t>:  Same as above, except that all employees below 1 go in at .5</a:t>
            </a:r>
          </a:p>
          <a:p>
            <a:pPr marL="0" lvl="1" indent="0">
              <a:buNone/>
            </a:pPr>
            <a:endParaRPr lang="en-US" sz="2000" i="1"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755987630"/>
      </p:ext>
    </p:extLst>
  </p:cSld>
  <p:clrMapOvr>
    <a:masterClrMapping/>
  </p:clrMapOvr>
  <p:transition advTm="20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Q20</a:t>
            </a:r>
            <a:r>
              <a:rPr lang="en-US" dirty="0" smtClean="0"/>
              <a:t>:  How does a borrower determine total FTEs for a period?</a:t>
            </a:r>
            <a:endParaRPr lang="en-US" dirty="0"/>
          </a:p>
        </p:txBody>
      </p:sp>
      <p:sp>
        <p:nvSpPr>
          <p:cNvPr id="3" name="Content Placeholder 2"/>
          <p:cNvSpPr>
            <a:spLocks noGrp="1"/>
          </p:cNvSpPr>
          <p:nvPr>
            <p:ph idx="1"/>
          </p:nvPr>
        </p:nvSpPr>
        <p:spPr>
          <a:xfrm>
            <a:off x="367990" y="1828800"/>
            <a:ext cx="8323706" cy="4401879"/>
          </a:xfrm>
        </p:spPr>
        <p:txBody>
          <a:bodyPr/>
          <a:lstStyle/>
          <a:p>
            <a:pPr marL="0" lvl="1" indent="0">
              <a:buNone/>
            </a:pPr>
            <a:r>
              <a:rPr lang="en-US" sz="2000" u="sng" dirty="0" smtClean="0"/>
              <a:t>A20</a:t>
            </a:r>
            <a:r>
              <a:rPr lang="en-US" sz="2000" dirty="0" smtClean="0"/>
              <a:t>:  Take the sum of FTEs of all employees (as calculated in accordance with Q&amp;A-19).</a:t>
            </a:r>
            <a:endParaRPr lang="en-US" sz="2000" i="1"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2973023659"/>
      </p:ext>
    </p:extLst>
  </p:cSld>
  <p:clrMapOvr>
    <a:masterClrMapping/>
  </p:clrMapOvr>
  <p:transition advTm="20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Q21</a:t>
            </a:r>
            <a:r>
              <a:rPr lang="en-US" dirty="0" smtClean="0"/>
              <a:t>: Does employee hiring or restoring wages avoid loss of Forgiveness Payments?</a:t>
            </a:r>
            <a:endParaRPr lang="en-US" dirty="0"/>
          </a:p>
        </p:txBody>
      </p:sp>
      <p:sp>
        <p:nvSpPr>
          <p:cNvPr id="3" name="Content Placeholder 2"/>
          <p:cNvSpPr>
            <a:spLocks noGrp="1"/>
          </p:cNvSpPr>
          <p:nvPr>
            <p:ph idx="1"/>
          </p:nvPr>
        </p:nvSpPr>
        <p:spPr>
          <a:xfrm>
            <a:off x="367990" y="1977657"/>
            <a:ext cx="8323706" cy="4231758"/>
          </a:xfrm>
        </p:spPr>
        <p:txBody>
          <a:bodyPr/>
          <a:lstStyle/>
          <a:p>
            <a:r>
              <a:rPr lang="en-US" sz="2000" u="sng" dirty="0" smtClean="0"/>
              <a:t>A21</a:t>
            </a:r>
            <a:r>
              <a:rPr lang="en-US" sz="2000" dirty="0" smtClean="0"/>
              <a:t>:  Yes, if the employer restores headcount or the reduced wages by June 30, 2020, but only if the lay-offs or wage reductions occurred during the period beginning on February 15, 2020, and ending on April 26, 2020.  </a:t>
            </a:r>
          </a:p>
          <a:p>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25</a:t>
            </a:fld>
            <a:endParaRPr lang="en-US" dirty="0"/>
          </a:p>
        </p:txBody>
      </p:sp>
    </p:spTree>
    <p:extLst>
      <p:ext uri="{BB962C8B-B14F-4D97-AF65-F5344CB8AC3E}">
        <p14:creationId xmlns:p14="http://schemas.microsoft.com/office/powerpoint/2010/main" val="1882502224"/>
      </p:ext>
    </p:extLst>
  </p:cSld>
  <p:clrMapOvr>
    <a:masterClrMapping/>
  </p:clrMapOvr>
  <p:transition advTm="20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Q22</a:t>
            </a:r>
            <a:r>
              <a:rPr lang="en-US" dirty="0" smtClean="0"/>
              <a:t>: What if a laid-off employee refuses to come back to work by June 30?</a:t>
            </a:r>
            <a:endParaRPr lang="en-US" dirty="0"/>
          </a:p>
        </p:txBody>
      </p:sp>
      <p:sp>
        <p:nvSpPr>
          <p:cNvPr id="3" name="Content Placeholder 2"/>
          <p:cNvSpPr>
            <a:spLocks noGrp="1"/>
          </p:cNvSpPr>
          <p:nvPr>
            <p:ph idx="1"/>
          </p:nvPr>
        </p:nvSpPr>
        <p:spPr>
          <a:xfrm>
            <a:off x="367990" y="1892595"/>
            <a:ext cx="8323706" cy="4306186"/>
          </a:xfrm>
        </p:spPr>
        <p:txBody>
          <a:bodyPr/>
          <a:lstStyle/>
          <a:p>
            <a:r>
              <a:rPr lang="en-US" sz="2000" u="sng" dirty="0" smtClean="0"/>
              <a:t>A22</a:t>
            </a:r>
            <a:r>
              <a:rPr lang="en-US" sz="2000" dirty="0" smtClean="0"/>
              <a:t>:  A borrower can include as a FTE an employee who refuses to return to work, if:</a:t>
            </a:r>
          </a:p>
          <a:p>
            <a:pPr marL="457200" indent="-457200">
              <a:buFont typeface="Arial" panose="020B0604020202020204" pitchFamily="34" charset="0"/>
              <a:buChar char="•"/>
            </a:pPr>
            <a:r>
              <a:rPr lang="en-US" sz="2000" dirty="0"/>
              <a:t>during the 8-Week </a:t>
            </a:r>
            <a:r>
              <a:rPr lang="en-US" sz="2000" dirty="0" smtClean="0"/>
              <a:t>Period, the </a:t>
            </a:r>
            <a:r>
              <a:rPr lang="en-US" sz="2000" dirty="0"/>
              <a:t>borrower </a:t>
            </a:r>
            <a:r>
              <a:rPr lang="en-US" sz="2000" dirty="0" smtClean="0"/>
              <a:t>makes a </a:t>
            </a:r>
            <a:r>
              <a:rPr lang="en-US" sz="2000" dirty="0"/>
              <a:t>good faith, written offer </a:t>
            </a:r>
            <a:r>
              <a:rPr lang="en-US" sz="2000" dirty="0" smtClean="0"/>
              <a:t>to the employee on the same terms in effect in </a:t>
            </a:r>
            <a:r>
              <a:rPr lang="en-US" sz="2000" dirty="0"/>
              <a:t>the </a:t>
            </a:r>
            <a:r>
              <a:rPr lang="en-US" sz="2000" dirty="0" smtClean="0"/>
              <a:t>employee’s last </a:t>
            </a:r>
            <a:r>
              <a:rPr lang="en-US" sz="2000" dirty="0"/>
              <a:t>pay period prior to the </a:t>
            </a:r>
            <a:r>
              <a:rPr lang="en-US" sz="2000" dirty="0" smtClean="0"/>
              <a:t>separation, </a:t>
            </a:r>
          </a:p>
          <a:p>
            <a:pPr marL="457200" indent="-457200">
              <a:buFont typeface="Arial" panose="020B0604020202020204" pitchFamily="34" charset="0"/>
              <a:buChar char="•"/>
            </a:pPr>
            <a:r>
              <a:rPr lang="en-US" sz="2000" dirty="0" smtClean="0"/>
              <a:t>the </a:t>
            </a:r>
            <a:r>
              <a:rPr lang="en-US" sz="2000" dirty="0"/>
              <a:t>offer </a:t>
            </a:r>
            <a:r>
              <a:rPr lang="en-US" sz="2000" dirty="0" smtClean="0"/>
              <a:t>is rejected </a:t>
            </a:r>
            <a:r>
              <a:rPr lang="en-US" sz="2000" dirty="0"/>
              <a:t>by such </a:t>
            </a:r>
            <a:r>
              <a:rPr lang="en-US" sz="2000" dirty="0" smtClean="0"/>
              <a:t>employee</a:t>
            </a:r>
            <a:r>
              <a:rPr lang="en-US" sz="2000" dirty="0"/>
              <a:t>,</a:t>
            </a:r>
            <a:endParaRPr lang="en-US" sz="2000" dirty="0" smtClean="0"/>
          </a:p>
          <a:p>
            <a:pPr marL="457200" indent="-457200">
              <a:buFont typeface="Arial" panose="020B0604020202020204" pitchFamily="34" charset="0"/>
              <a:buChar char="•"/>
            </a:pPr>
            <a:r>
              <a:rPr lang="en-US" sz="2000" dirty="0" smtClean="0"/>
              <a:t>the </a:t>
            </a:r>
            <a:r>
              <a:rPr lang="en-US" sz="2000" dirty="0"/>
              <a:t>borrower </a:t>
            </a:r>
            <a:r>
              <a:rPr lang="en-US" sz="2000" dirty="0" smtClean="0"/>
              <a:t>maintains records </a:t>
            </a:r>
            <a:r>
              <a:rPr lang="en-US" sz="2000" dirty="0"/>
              <a:t>documenting the offer and its </a:t>
            </a:r>
            <a:r>
              <a:rPr lang="en-US" sz="2000" dirty="0" smtClean="0"/>
              <a:t>rejection, and</a:t>
            </a:r>
          </a:p>
          <a:p>
            <a:pPr marL="457200" indent="-457200">
              <a:buFont typeface="Arial" panose="020B0604020202020204" pitchFamily="34" charset="0"/>
              <a:buChar char="•"/>
            </a:pPr>
            <a:r>
              <a:rPr lang="en-US" sz="2000" dirty="0" smtClean="0"/>
              <a:t>the </a:t>
            </a:r>
            <a:r>
              <a:rPr lang="en-US" sz="2000" dirty="0"/>
              <a:t>borrower </a:t>
            </a:r>
            <a:r>
              <a:rPr lang="en-US" sz="2000" dirty="0" smtClean="0"/>
              <a:t>informs </a:t>
            </a:r>
            <a:r>
              <a:rPr lang="en-US" sz="2000" dirty="0"/>
              <a:t>the applicable state unemployment insurance office of such employee’s rejected offer of </a:t>
            </a:r>
            <a:r>
              <a:rPr lang="en-US" sz="2000" dirty="0" smtClean="0"/>
              <a:t>reemployment </a:t>
            </a:r>
            <a:r>
              <a:rPr lang="en-US" sz="2000" dirty="0"/>
              <a:t>within 30 days of the employee’s rejection of the </a:t>
            </a:r>
            <a:r>
              <a:rPr lang="en-US" sz="2000" dirty="0" smtClean="0"/>
              <a:t>offer.</a:t>
            </a:r>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pPr/>
              <a:t>26</a:t>
            </a:fld>
            <a:endParaRPr lang="en-US" dirty="0"/>
          </a:p>
        </p:txBody>
      </p:sp>
    </p:spTree>
    <p:extLst>
      <p:ext uri="{BB962C8B-B14F-4D97-AF65-F5344CB8AC3E}">
        <p14:creationId xmlns:p14="http://schemas.microsoft.com/office/powerpoint/2010/main" val="1883289243"/>
      </p:ext>
    </p:extLst>
  </p:cSld>
  <p:clrMapOvr>
    <a:masterClrMapping/>
  </p:clrMapOvr>
  <p:transition advTm="20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Q23</a:t>
            </a:r>
            <a:r>
              <a:rPr lang="en-US" dirty="0" smtClean="0"/>
              <a:t>:  What is the order of operations for loan forgiveness?</a:t>
            </a:r>
            <a:endParaRPr lang="en-US" dirty="0"/>
          </a:p>
        </p:txBody>
      </p:sp>
      <p:sp>
        <p:nvSpPr>
          <p:cNvPr id="3" name="Content Placeholder 2"/>
          <p:cNvSpPr>
            <a:spLocks noGrp="1"/>
          </p:cNvSpPr>
          <p:nvPr>
            <p:ph idx="1"/>
          </p:nvPr>
        </p:nvSpPr>
        <p:spPr>
          <a:xfrm>
            <a:off x="367990" y="1818167"/>
            <a:ext cx="8323706" cy="4560270"/>
          </a:xfrm>
        </p:spPr>
        <p:txBody>
          <a:bodyPr/>
          <a:lstStyle/>
          <a:p>
            <a:r>
              <a:rPr lang="en-US" sz="1600" u="sng" dirty="0" smtClean="0"/>
              <a:t>A23</a:t>
            </a:r>
            <a:r>
              <a:rPr lang="en-US" sz="1600" dirty="0" smtClean="0"/>
              <a:t>:</a:t>
            </a:r>
          </a:p>
          <a:p>
            <a:r>
              <a:rPr lang="en-US" sz="1600" dirty="0" smtClean="0">
                <a:ea typeface="Calibri" panose="020F0502020204030204" pitchFamily="34" charset="0"/>
              </a:rPr>
              <a:t>Step 1: For the 8-Week Period, determine total Forgiveness Payments (subject to caps).</a:t>
            </a:r>
          </a:p>
          <a:p>
            <a:pPr lvl="0"/>
            <a:r>
              <a:rPr lang="en-US" sz="1600" dirty="0">
                <a:solidFill>
                  <a:prstClr val="black"/>
                </a:solidFill>
                <a:ea typeface="Calibri" panose="020F0502020204030204" pitchFamily="34" charset="0"/>
              </a:rPr>
              <a:t>Step </a:t>
            </a:r>
            <a:r>
              <a:rPr lang="en-US" sz="1600" dirty="0" smtClean="0">
                <a:solidFill>
                  <a:prstClr val="black"/>
                </a:solidFill>
                <a:ea typeface="Calibri" panose="020F0502020204030204" pitchFamily="34" charset="0"/>
              </a:rPr>
              <a:t>2: </a:t>
            </a:r>
            <a:r>
              <a:rPr lang="en-US" sz="1600" dirty="0">
                <a:solidFill>
                  <a:prstClr val="black"/>
                </a:solidFill>
                <a:ea typeface="Calibri" panose="020F0502020204030204" pitchFamily="34" charset="0"/>
              </a:rPr>
              <a:t>For employees employed </a:t>
            </a:r>
            <a:r>
              <a:rPr lang="en-US" sz="1600" dirty="0" smtClean="0">
                <a:solidFill>
                  <a:prstClr val="black"/>
                </a:solidFill>
                <a:ea typeface="Calibri" panose="020F0502020204030204" pitchFamily="34" charset="0"/>
              </a:rPr>
              <a:t>during the </a:t>
            </a:r>
            <a:r>
              <a:rPr lang="en-US" sz="1600" dirty="0">
                <a:solidFill>
                  <a:prstClr val="black"/>
                </a:solidFill>
                <a:ea typeface="Calibri" panose="020F0502020204030204" pitchFamily="34" charset="0"/>
              </a:rPr>
              <a:t>8-Week Period, determine wage reduction </a:t>
            </a:r>
            <a:r>
              <a:rPr lang="en-US" sz="1600" dirty="0" smtClean="0">
                <a:solidFill>
                  <a:prstClr val="black"/>
                </a:solidFill>
                <a:ea typeface="Calibri" panose="020F0502020204030204" pitchFamily="34" charset="0"/>
              </a:rPr>
              <a:t>amount in accordance with Q&amp;A-15 and Q&amp;A-16.</a:t>
            </a:r>
          </a:p>
          <a:p>
            <a:pPr lvl="0"/>
            <a:r>
              <a:rPr lang="en-US" sz="1600" dirty="0" smtClean="0">
                <a:solidFill>
                  <a:prstClr val="black"/>
                </a:solidFill>
                <a:ea typeface="Calibri" panose="020F0502020204030204" pitchFamily="34" charset="0"/>
              </a:rPr>
              <a:t>Step 3 (Salary Reduction Adjustment): Subtract Step 2 from Step 1.</a:t>
            </a:r>
          </a:p>
          <a:p>
            <a:r>
              <a:rPr lang="en-US" sz="1600" dirty="0">
                <a:ea typeface="Calibri" panose="020F0502020204030204" pitchFamily="34" charset="0"/>
              </a:rPr>
              <a:t>Step </a:t>
            </a:r>
            <a:r>
              <a:rPr lang="en-US" sz="1600" dirty="0" smtClean="0">
                <a:ea typeface="Calibri" panose="020F0502020204030204" pitchFamily="34" charset="0"/>
              </a:rPr>
              <a:t>4: </a:t>
            </a:r>
            <a:r>
              <a:rPr lang="en-US" sz="1600" dirty="0">
                <a:ea typeface="Calibri" panose="020F0502020204030204" pitchFamily="34" charset="0"/>
              </a:rPr>
              <a:t>For </a:t>
            </a:r>
            <a:r>
              <a:rPr lang="en-US" sz="1600" dirty="0" smtClean="0">
                <a:ea typeface="Calibri" panose="020F0502020204030204" pitchFamily="34" charset="0"/>
              </a:rPr>
              <a:t>the 8-Week </a:t>
            </a:r>
            <a:r>
              <a:rPr lang="en-US" sz="1600" dirty="0">
                <a:ea typeface="Calibri" panose="020F0502020204030204" pitchFamily="34" charset="0"/>
              </a:rPr>
              <a:t>Period, </a:t>
            </a:r>
            <a:r>
              <a:rPr lang="en-US" sz="1600" dirty="0" smtClean="0">
                <a:ea typeface="Calibri" panose="020F0502020204030204" pitchFamily="34" charset="0"/>
              </a:rPr>
              <a:t>calculate total FTEs, including FTEs from rehiring </a:t>
            </a:r>
            <a:r>
              <a:rPr lang="en-US" sz="1600" dirty="0">
                <a:ea typeface="Calibri" panose="020F0502020204030204" pitchFamily="34" charset="0"/>
              </a:rPr>
              <a:t>cure rule (in </a:t>
            </a:r>
            <a:r>
              <a:rPr lang="en-US" sz="1600" dirty="0" smtClean="0">
                <a:ea typeface="Calibri" panose="020F0502020204030204" pitchFamily="34" charset="0"/>
              </a:rPr>
              <a:t>Q&amp;A-21) and rejected offer rule (in Q&amp;A-22)</a:t>
            </a:r>
            <a:r>
              <a:rPr lang="en-US" sz="1600" b="1" i="1" dirty="0" smtClean="0">
                <a:ea typeface="Calibri" panose="020F0502020204030204" pitchFamily="34" charset="0"/>
              </a:rPr>
              <a:t>. </a:t>
            </a:r>
          </a:p>
          <a:p>
            <a:r>
              <a:rPr lang="en-US" sz="1600" dirty="0" smtClean="0">
                <a:ea typeface="Calibri" panose="020F0502020204030204" pitchFamily="34" charset="0"/>
              </a:rPr>
              <a:t>Step 5: For either (a) 1/1 to 2/29/20 or (b) 2/15 to 6/30/19, calculate total FTEs. </a:t>
            </a:r>
            <a:r>
              <a:rPr lang="en-US" sz="1600" b="1" i="1" dirty="0" smtClean="0">
                <a:ea typeface="Calibri" panose="020F0502020204030204" pitchFamily="34" charset="0"/>
              </a:rPr>
              <a:t>Take the lower FTE result</a:t>
            </a:r>
            <a:r>
              <a:rPr lang="en-US" sz="1600" dirty="0" smtClean="0">
                <a:ea typeface="Calibri" panose="020F0502020204030204" pitchFamily="34" charset="0"/>
              </a:rPr>
              <a:t>. </a:t>
            </a:r>
          </a:p>
          <a:p>
            <a:r>
              <a:rPr lang="en-US" sz="1600" dirty="0" smtClean="0">
                <a:ea typeface="Calibri" panose="020F0502020204030204" pitchFamily="34" charset="0"/>
              </a:rPr>
              <a:t>Step 6 : Divide Step 4 FTE result by Step 5 FTE result.</a:t>
            </a:r>
          </a:p>
          <a:p>
            <a:r>
              <a:rPr lang="en-US" sz="1600" dirty="0" smtClean="0">
                <a:ea typeface="Calibri" panose="020F0502020204030204" pitchFamily="34" charset="0"/>
              </a:rPr>
              <a:t>Step </a:t>
            </a:r>
            <a:r>
              <a:rPr lang="en-US" sz="1600" dirty="0">
                <a:ea typeface="Calibri" panose="020F0502020204030204" pitchFamily="34" charset="0"/>
              </a:rPr>
              <a:t>7 (FTE Reduction Adjustment): </a:t>
            </a:r>
            <a:r>
              <a:rPr lang="en-US" sz="1600" dirty="0" smtClean="0">
                <a:ea typeface="Calibri" panose="020F0502020204030204" pitchFamily="34" charset="0"/>
              </a:rPr>
              <a:t>Multiply Step 3 result by Step 6 result.</a:t>
            </a:r>
          </a:p>
          <a:p>
            <a:r>
              <a:rPr lang="en-US" sz="1600" dirty="0" smtClean="0">
                <a:ea typeface="Calibri" panose="020F0502020204030204" pitchFamily="34" charset="0"/>
              </a:rPr>
              <a:t>Step 8: Take lesser of (a) Step 7 result and (b) total Payroll Costs for 8-Week Period divided by .75.</a:t>
            </a:r>
          </a:p>
          <a:p>
            <a:r>
              <a:rPr lang="en-US" sz="1600" dirty="0" smtClean="0">
                <a:ea typeface="Calibri" panose="020F0502020204030204" pitchFamily="34" charset="0"/>
              </a:rPr>
              <a:t>Step 9: Subtract Step 8 result from PPP loan principal.   </a:t>
            </a:r>
            <a:r>
              <a:rPr lang="en-US" sz="1600" b="1" i="1" dirty="0" smtClean="0">
                <a:ea typeface="Calibri" panose="020F0502020204030204" pitchFamily="34" charset="0"/>
              </a:rPr>
              <a:t>Remaining principal must be repaid</a:t>
            </a:r>
            <a:r>
              <a:rPr lang="en-US" sz="1600" dirty="0" smtClean="0">
                <a:ea typeface="Calibri" panose="020F0502020204030204" pitchFamily="34" charset="0"/>
              </a:rPr>
              <a:t>.</a:t>
            </a:r>
            <a:endParaRPr lang="en-US" sz="1600" dirty="0">
              <a:ea typeface="Calibri" panose="020F0502020204030204" pitchFamily="34" charset="0"/>
            </a:endParaRPr>
          </a:p>
          <a:p>
            <a:endParaRPr lang="en-US" sz="1400" dirty="0"/>
          </a:p>
          <a:p>
            <a:endParaRPr lang="en-US" sz="1400"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3864339863"/>
      </p:ext>
    </p:extLst>
  </p:cSld>
  <p:clrMapOvr>
    <a:masterClrMapping/>
  </p:clrMapOvr>
  <p:transition advTm="20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Q23(A)</a:t>
            </a:r>
            <a:r>
              <a:rPr lang="en-US" dirty="0" smtClean="0"/>
              <a:t>:  Can we see a numerical example?</a:t>
            </a:r>
            <a:endParaRPr lang="en-US" dirty="0"/>
          </a:p>
        </p:txBody>
      </p:sp>
      <p:sp>
        <p:nvSpPr>
          <p:cNvPr id="3" name="Content Placeholder 2"/>
          <p:cNvSpPr>
            <a:spLocks noGrp="1"/>
          </p:cNvSpPr>
          <p:nvPr>
            <p:ph idx="1"/>
          </p:nvPr>
        </p:nvSpPr>
        <p:spPr>
          <a:xfrm>
            <a:off x="367990" y="1818167"/>
            <a:ext cx="8323706" cy="4560270"/>
          </a:xfrm>
        </p:spPr>
        <p:txBody>
          <a:bodyPr/>
          <a:lstStyle/>
          <a:p>
            <a:r>
              <a:rPr lang="en-US" sz="1600" u="sng" dirty="0" smtClean="0"/>
              <a:t>A23(A)</a:t>
            </a:r>
            <a:r>
              <a:rPr lang="en-US" sz="1600" dirty="0" smtClean="0"/>
              <a:t>: Sure !</a:t>
            </a:r>
          </a:p>
          <a:p>
            <a:r>
              <a:rPr lang="en-US" sz="1600" i="1" dirty="0" smtClean="0">
                <a:ea typeface="Calibri" panose="020F0502020204030204" pitchFamily="34" charset="0"/>
              </a:rPr>
              <a:t>Assumptions</a:t>
            </a:r>
            <a:r>
              <a:rPr lang="en-US" sz="1600" dirty="0" smtClean="0">
                <a:ea typeface="Calibri" panose="020F0502020204030204" pitchFamily="34" charset="0"/>
              </a:rPr>
              <a:t>.  (A) PPP Loan Amount - $100K, (B) Usage – $70K on Payroll Costs and $30K on rent, (C) Salary/Hourly Wage Reduction – $1.5K (Q&amp;A - 16), and (D) FTE Reduction Quotient - .75 (Q&amp;A-18):</a:t>
            </a:r>
          </a:p>
          <a:p>
            <a:r>
              <a:rPr lang="en-US" sz="1600" dirty="0" smtClean="0">
                <a:ea typeface="Calibri" panose="020F0502020204030204" pitchFamily="34" charset="0"/>
              </a:rPr>
              <a:t>$100K (B) MINUS $1.5K (C) = $98.5</a:t>
            </a:r>
          </a:p>
          <a:p>
            <a:r>
              <a:rPr lang="en-US" sz="1600" dirty="0" smtClean="0">
                <a:ea typeface="Calibri" panose="020F0502020204030204" pitchFamily="34" charset="0"/>
              </a:rPr>
              <a:t>$98.5K TIMES .75 (D) = $73.9K</a:t>
            </a:r>
          </a:p>
          <a:p>
            <a:r>
              <a:rPr lang="en-US" sz="1600" dirty="0" smtClean="0">
                <a:ea typeface="Calibri" panose="020F0502020204030204" pitchFamily="34" charset="0"/>
              </a:rPr>
              <a:t>Take lesser of  $73.9K and </a:t>
            </a:r>
            <a:r>
              <a:rPr lang="en-US" sz="1600" smtClean="0">
                <a:ea typeface="Calibri" panose="020F0502020204030204" pitchFamily="34" charset="0"/>
              </a:rPr>
              <a:t>$93.33K </a:t>
            </a:r>
            <a:r>
              <a:rPr lang="en-US" sz="1600" dirty="0" smtClean="0">
                <a:ea typeface="Calibri" panose="020F0502020204030204" pitchFamily="34" charset="0"/>
              </a:rPr>
              <a:t>{Payroll Costs divided by .75).</a:t>
            </a:r>
          </a:p>
          <a:p>
            <a:r>
              <a:rPr lang="en-US" sz="1600" dirty="0" smtClean="0">
                <a:ea typeface="Calibri" panose="020F0502020204030204" pitchFamily="34" charset="0"/>
              </a:rPr>
              <a:t>$100K - $73.9K = $26.1K.   </a:t>
            </a:r>
            <a:r>
              <a:rPr lang="en-US" sz="1600" b="1" i="1" dirty="0" smtClean="0">
                <a:ea typeface="Calibri" panose="020F0502020204030204" pitchFamily="34" charset="0"/>
              </a:rPr>
              <a:t>Remaining principal must be repaid</a:t>
            </a:r>
            <a:r>
              <a:rPr lang="en-US" sz="1600" dirty="0" smtClean="0">
                <a:ea typeface="Calibri" panose="020F0502020204030204" pitchFamily="34" charset="0"/>
              </a:rPr>
              <a:t>.</a:t>
            </a:r>
            <a:endParaRPr lang="en-US" sz="1600" dirty="0">
              <a:ea typeface="Calibri" panose="020F0502020204030204" pitchFamily="34" charset="0"/>
            </a:endParaRPr>
          </a:p>
          <a:p>
            <a:endParaRPr lang="en-US" sz="1400" dirty="0"/>
          </a:p>
          <a:p>
            <a:endParaRPr lang="en-US" sz="1400"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581358301"/>
      </p:ext>
    </p:extLst>
  </p:cSld>
  <p:clrMapOvr>
    <a:masterClrMapping/>
  </p:clrMapOvr>
  <p:transition advTm="20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990" y="609600"/>
            <a:ext cx="8323706" cy="929268"/>
          </a:xfrm>
        </p:spPr>
        <p:txBody>
          <a:bodyPr/>
          <a:lstStyle/>
          <a:p>
            <a:r>
              <a:rPr lang="en-US" u="sng" dirty="0" smtClean="0"/>
              <a:t>Q24</a:t>
            </a:r>
            <a:r>
              <a:rPr lang="en-US" dirty="0" smtClean="0"/>
              <a:t>:  Do </a:t>
            </a:r>
            <a:r>
              <a:rPr lang="en-US" dirty="0"/>
              <a:t>the PPP loan documents put any restrictions on how I run my business</a:t>
            </a:r>
            <a:r>
              <a:rPr lang="en-US" dirty="0" smtClean="0"/>
              <a:t>?</a:t>
            </a:r>
            <a:endParaRPr lang="en-US" dirty="0"/>
          </a:p>
        </p:txBody>
      </p:sp>
      <p:sp>
        <p:nvSpPr>
          <p:cNvPr id="3" name="Content Placeholder 2"/>
          <p:cNvSpPr>
            <a:spLocks noGrp="1"/>
          </p:cNvSpPr>
          <p:nvPr>
            <p:ph idx="1"/>
          </p:nvPr>
        </p:nvSpPr>
        <p:spPr>
          <a:xfrm>
            <a:off x="367990" y="1924493"/>
            <a:ext cx="8323706" cy="4231758"/>
          </a:xfrm>
        </p:spPr>
        <p:txBody>
          <a:bodyPr/>
          <a:lstStyle/>
          <a:p>
            <a:r>
              <a:rPr lang="en-US" sz="2000" u="sng" dirty="0" smtClean="0"/>
              <a:t>A24</a:t>
            </a:r>
            <a:r>
              <a:rPr lang="en-US" sz="2000" dirty="0" smtClean="0"/>
              <a:t>:  Yes.  While a PPP loan remains outstanding, most loan documents prohibit the borrower from:</a:t>
            </a:r>
          </a:p>
          <a:p>
            <a:pPr marL="342900" indent="-342900">
              <a:buFont typeface="Arial" panose="020B0604020202020204" pitchFamily="34" charset="0"/>
              <a:buChar char="•"/>
            </a:pPr>
            <a:r>
              <a:rPr lang="en-US" sz="2000" dirty="0" smtClean="0"/>
              <a:t>making any changes to its ownership </a:t>
            </a:r>
            <a:r>
              <a:rPr lang="en-US" sz="2000" dirty="0"/>
              <a:t>or business </a:t>
            </a:r>
            <a:r>
              <a:rPr lang="en-US" sz="2000" dirty="0" smtClean="0"/>
              <a:t>structure (including through a merger or other similar transaction),</a:t>
            </a:r>
          </a:p>
          <a:p>
            <a:pPr marL="342900" indent="-342900">
              <a:buFont typeface="Arial" panose="020B0604020202020204" pitchFamily="34" charset="0"/>
              <a:buChar char="•"/>
            </a:pPr>
            <a:r>
              <a:rPr lang="en-US" sz="2000" dirty="0"/>
              <a:t>m</a:t>
            </a:r>
            <a:r>
              <a:rPr lang="en-US" sz="2000" dirty="0" smtClean="0"/>
              <a:t>aking a distribution to an equity owner if the distribution would adversely </a:t>
            </a:r>
            <a:r>
              <a:rPr lang="en-US" sz="2000" dirty="0"/>
              <a:t>affect </a:t>
            </a:r>
            <a:r>
              <a:rPr lang="en-US" sz="2000" dirty="0" smtClean="0"/>
              <a:t>the borrower’s financial </a:t>
            </a:r>
            <a:r>
              <a:rPr lang="en-US" sz="2000" dirty="0"/>
              <a:t>condition, </a:t>
            </a:r>
            <a:r>
              <a:rPr lang="en-US" sz="2000" dirty="0" smtClean="0"/>
              <a:t>and </a:t>
            </a:r>
          </a:p>
          <a:p>
            <a:pPr marL="342900" indent="-342900">
              <a:buFont typeface="Arial" panose="020B0604020202020204" pitchFamily="34" charset="0"/>
              <a:buChar char="•"/>
            </a:pPr>
            <a:r>
              <a:rPr lang="en-US" sz="2000" dirty="0"/>
              <a:t>t</a:t>
            </a:r>
            <a:r>
              <a:rPr lang="en-US" sz="2000" dirty="0" smtClean="0"/>
              <a:t>ransferring (including </a:t>
            </a:r>
            <a:r>
              <a:rPr lang="en-US" sz="2000" dirty="0"/>
              <a:t>by pledge) or </a:t>
            </a:r>
            <a:r>
              <a:rPr lang="en-US" sz="2000" dirty="0" smtClean="0"/>
              <a:t>disposing of </a:t>
            </a:r>
            <a:r>
              <a:rPr lang="en-US" sz="2000" dirty="0"/>
              <a:t>any assets except in the ordinary course of </a:t>
            </a:r>
            <a:r>
              <a:rPr lang="en-US" sz="2000" dirty="0" smtClean="0"/>
              <a:t>business.</a:t>
            </a:r>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3378984990"/>
      </p:ext>
    </p:extLst>
  </p:cSld>
  <p:clrMapOvr>
    <a:masterClrMapping/>
  </p:clrMapOvr>
  <p:transition advTm="2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smtClean="0"/>
              <a:t>Regulatory and Legislative Update</a:t>
            </a:r>
            <a:endParaRPr lang="en-US" u="sng" dirty="0"/>
          </a:p>
        </p:txBody>
      </p:sp>
      <p:sp>
        <p:nvSpPr>
          <p:cNvPr id="3" name="Content Placeholder 2"/>
          <p:cNvSpPr>
            <a:spLocks noGrp="1"/>
          </p:cNvSpPr>
          <p:nvPr>
            <p:ph idx="1"/>
          </p:nvPr>
        </p:nvSpPr>
        <p:spPr>
          <a:xfrm>
            <a:off x="367990" y="1733107"/>
            <a:ext cx="8323706" cy="4645330"/>
          </a:xfrm>
        </p:spPr>
        <p:txBody>
          <a:bodyPr/>
          <a:lstStyle/>
          <a:p>
            <a:r>
              <a:rPr lang="en-US" sz="2000" u="sng" dirty="0" smtClean="0"/>
              <a:t>Another Interim Final Rule – Loan Forgiveness</a:t>
            </a:r>
          </a:p>
          <a:p>
            <a:r>
              <a:rPr lang="en-US" sz="2000" dirty="0">
                <a:hlinkClick r:id="rId2"/>
              </a:rPr>
              <a:t>https://home.treasury.gov/system/files/136/PPP-IFR-Loan-Forgiveness.pdf</a:t>
            </a:r>
            <a:endParaRPr lang="en-US" sz="2000" u="sng" dirty="0" smtClean="0"/>
          </a:p>
          <a:p>
            <a:r>
              <a:rPr lang="en-US" sz="2000" u="sng" dirty="0" smtClean="0"/>
              <a:t>Legislative Relief</a:t>
            </a:r>
          </a:p>
          <a:p>
            <a:r>
              <a:rPr lang="en-US" sz="2000" dirty="0" smtClean="0"/>
              <a:t>Given the challenges of the current business environment, bi-partisan political momentum is building for new legislation, including:</a:t>
            </a:r>
          </a:p>
          <a:p>
            <a:pPr marL="342900" indent="-342900">
              <a:buFont typeface="Arial" panose="020B0604020202020204" pitchFamily="34" charset="0"/>
              <a:buChar char="•"/>
            </a:pPr>
            <a:r>
              <a:rPr lang="en-US" sz="2000" dirty="0" smtClean="0"/>
              <a:t>House Bill (H.R. 6886): extending the period during which PPP loan proceeds must be spent (the “8-Week Period” in Q&amp;A-1) to the earlier of (a) 24 weeks or (b) December 31, 2020, and eliminating the requirement that at least 75 %</a:t>
            </a:r>
            <a:r>
              <a:rPr lang="en-US" sz="2000" dirty="0" smtClean="0">
                <a:solidFill>
                  <a:srgbClr val="FF0000"/>
                </a:solidFill>
              </a:rPr>
              <a:t> </a:t>
            </a:r>
            <a:r>
              <a:rPr lang="en-US" sz="2000" dirty="0" smtClean="0"/>
              <a:t>of PPP loan proceeds must be spent on Payroll Costs (as defined in Q&amp;A-</a:t>
            </a:r>
            <a:r>
              <a:rPr lang="en-US" sz="2000" dirty="0"/>
              <a:t>3</a:t>
            </a:r>
            <a:r>
              <a:rPr lang="en-US" sz="2000" dirty="0" smtClean="0"/>
              <a:t>) to obtain loan forgiveness.</a:t>
            </a:r>
          </a:p>
          <a:p>
            <a:pPr marL="342900" indent="-342900">
              <a:buFont typeface="Arial" panose="020B0604020202020204" pitchFamily="34" charset="0"/>
              <a:buChar char="•"/>
            </a:pPr>
            <a:r>
              <a:rPr lang="en-US" sz="2000" dirty="0" smtClean="0"/>
              <a:t>Senate Bill (S. 3833): extending the deadline to apply for the PPP loan to December 31, 2020, and the 8-Week Period to 16 weeks. </a:t>
            </a:r>
          </a:p>
          <a:p>
            <a:endParaRPr lang="en-US" sz="2000" dirty="0" smtClean="0"/>
          </a:p>
          <a:p>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t>3</a:t>
            </a:fld>
            <a:endParaRPr lang="en-US" dirty="0"/>
          </a:p>
        </p:txBody>
      </p:sp>
    </p:spTree>
    <p:extLst>
      <p:ext uri="{BB962C8B-B14F-4D97-AF65-F5344CB8AC3E}">
        <p14:creationId xmlns:p14="http://schemas.microsoft.com/office/powerpoint/2010/main" val="1863228679"/>
      </p:ext>
    </p:extLst>
  </p:cSld>
  <p:clrMapOvr>
    <a:masterClrMapping/>
  </p:clrMapOvr>
  <p:transition advTm="20000"/>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Q25</a:t>
            </a:r>
            <a:r>
              <a:rPr lang="en-US" dirty="0" smtClean="0"/>
              <a:t>: How aggressively is the SBA reviewing PPP loans?</a:t>
            </a:r>
            <a:endParaRPr lang="en-US" dirty="0"/>
          </a:p>
        </p:txBody>
      </p:sp>
      <p:sp>
        <p:nvSpPr>
          <p:cNvPr id="3" name="Content Placeholder 2"/>
          <p:cNvSpPr>
            <a:spLocks noGrp="1"/>
          </p:cNvSpPr>
          <p:nvPr>
            <p:ph idx="1"/>
          </p:nvPr>
        </p:nvSpPr>
        <p:spPr>
          <a:xfrm>
            <a:off x="367990" y="1892595"/>
            <a:ext cx="8323706" cy="4485842"/>
          </a:xfrm>
        </p:spPr>
        <p:txBody>
          <a:bodyPr/>
          <a:lstStyle/>
          <a:p>
            <a:r>
              <a:rPr lang="en-US" sz="2000" u="sng" dirty="0" smtClean="0"/>
              <a:t>A25</a:t>
            </a:r>
            <a:r>
              <a:rPr lang="en-US" sz="2000" dirty="0" smtClean="0"/>
              <a:t>:  As part of the loan forgiveness process, the SBA has announced its intention to review every PPP loan over $2 million and says it will review smaller loans as appropriate.  The LFA requires the borrower to disclose if the borrower, together with its affiliates, have taken PPP loans in excess of this limit.</a:t>
            </a:r>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30</a:t>
            </a:fld>
            <a:endParaRPr lang="en-US" dirty="0">
              <a:solidFill>
                <a:prstClr val="black"/>
              </a:solidFill>
            </a:endParaRPr>
          </a:p>
        </p:txBody>
      </p:sp>
    </p:spTree>
    <p:extLst>
      <p:ext uri="{BB962C8B-B14F-4D97-AF65-F5344CB8AC3E}">
        <p14:creationId xmlns:p14="http://schemas.microsoft.com/office/powerpoint/2010/main" val="1881778931"/>
      </p:ext>
    </p:extLst>
  </p:cSld>
  <p:clrMapOvr>
    <a:masterClrMapping/>
  </p:clrMapOvr>
  <p:transition advTm="20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198" y="911025"/>
            <a:ext cx="8241991" cy="3616574"/>
          </a:xfrm>
        </p:spPr>
        <p:txBody>
          <a:bodyPr/>
          <a:lstStyle/>
          <a:p>
            <a:pPr algn="ctr"/>
            <a:r>
              <a:rPr lang="en-US" sz="2400" dirty="0" smtClean="0">
                <a:solidFill>
                  <a:schemeClr val="tx1"/>
                </a:solidFill>
              </a:rPr>
              <a:t>For further information please contact:</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Mark A. Limardo</a:t>
            </a:r>
            <a:br>
              <a:rPr lang="en-US" sz="2400" dirty="0" smtClean="0">
                <a:solidFill>
                  <a:schemeClr val="tx1"/>
                </a:solidFill>
              </a:rPr>
            </a:br>
            <a:r>
              <a:rPr lang="en-US" sz="2400" dirty="0" smtClean="0">
                <a:solidFill>
                  <a:schemeClr val="tx1"/>
                </a:solidFill>
                <a:hlinkClick r:id="rId2"/>
              </a:rPr>
              <a:t>mlimardo@olshanlaw.com</a:t>
            </a:r>
            <a:r>
              <a:rPr lang="en-US" sz="2400" dirty="0" smtClean="0">
                <a:solidFill>
                  <a:schemeClr val="tx1"/>
                </a:solidFill>
              </a:rPr>
              <a:t/>
            </a:r>
            <a:br>
              <a:rPr lang="en-US" sz="2400" dirty="0" smtClean="0">
                <a:solidFill>
                  <a:schemeClr val="tx1"/>
                </a:solidFill>
              </a:rPr>
            </a:br>
            <a:r>
              <a:rPr lang="en-US" sz="2400" dirty="0" smtClean="0">
                <a:solidFill>
                  <a:schemeClr val="tx1"/>
                </a:solidFill>
              </a:rPr>
              <a:t>212.451.2364</a:t>
            </a:r>
            <a:r>
              <a:rPr lang="en-US" dirty="0" smtClean="0"/>
              <a:t/>
            </a:r>
            <a:br>
              <a:rPr lang="en-US" dirty="0" smtClean="0"/>
            </a:br>
            <a:r>
              <a:rPr lang="en-US" dirty="0" smtClean="0"/>
              <a:t/>
            </a:r>
            <a:br>
              <a:rPr lang="en-US" dirty="0" smtClean="0"/>
            </a:br>
            <a:r>
              <a:rPr lang="en-US" sz="2400" dirty="0">
                <a:solidFill>
                  <a:schemeClr val="tx1"/>
                </a:solidFill>
              </a:rPr>
              <a:t>Michael J. Passarella</a:t>
            </a:r>
            <a:r>
              <a:rPr lang="en-US" dirty="0"/>
              <a:t/>
            </a:r>
            <a:br>
              <a:rPr lang="en-US" dirty="0"/>
            </a:br>
            <a:r>
              <a:rPr lang="en-US" sz="2400" dirty="0">
                <a:solidFill>
                  <a:schemeClr val="tx1"/>
                </a:solidFill>
                <a:hlinkClick r:id="rId3"/>
              </a:rPr>
              <a:t>mpassarella@olshanlaw.com</a:t>
            </a:r>
            <a:r>
              <a:rPr lang="en-US" dirty="0"/>
              <a:t/>
            </a:r>
            <a:br>
              <a:rPr lang="en-US" dirty="0"/>
            </a:br>
            <a:r>
              <a:rPr lang="en-US" sz="2400" dirty="0">
                <a:solidFill>
                  <a:schemeClr val="tx1"/>
                </a:solidFill>
              </a:rPr>
              <a:t>212.451.2322</a:t>
            </a:r>
            <a:r>
              <a:rPr lang="en-US" dirty="0"/>
              <a:t/>
            </a:r>
            <a:br>
              <a:rPr lang="en-US" dirty="0"/>
            </a:br>
            <a:endParaRPr lang="en-US" dirty="0"/>
          </a:p>
        </p:txBody>
      </p:sp>
      <p:sp>
        <p:nvSpPr>
          <p:cNvPr id="3" name="Slide Number Placeholder 2"/>
          <p:cNvSpPr>
            <a:spLocks noGrp="1"/>
          </p:cNvSpPr>
          <p:nvPr>
            <p:ph type="sldNum" sz="quarter" idx="11"/>
          </p:nvPr>
        </p:nvSpPr>
        <p:spPr/>
        <p:txBody>
          <a:bodyPr/>
          <a:lstStyle/>
          <a:p>
            <a:fld id="{12427C9C-83A2-4F56-ACC9-22B05484EC3A}" type="slidenum">
              <a:rPr lang="en-US" smtClean="0"/>
              <a:t>31</a:t>
            </a:fld>
            <a:endParaRPr lang="en-US" dirty="0"/>
          </a:p>
        </p:txBody>
      </p:sp>
      <p:sp>
        <p:nvSpPr>
          <p:cNvPr id="4" name="Subtitle 2"/>
          <p:cNvSpPr txBox="1">
            <a:spLocks/>
          </p:cNvSpPr>
          <p:nvPr/>
        </p:nvSpPr>
        <p:spPr>
          <a:xfrm>
            <a:off x="1434802" y="4887651"/>
            <a:ext cx="6749436" cy="1315978"/>
          </a:xfrm>
          <a:prstGeom prst="rect">
            <a:avLst/>
          </a:prstGeom>
        </p:spPr>
        <p:txBody>
          <a:bodyPr/>
          <a:lstStyle>
            <a:lvl1pPr marL="0" indent="0" algn="l" rtl="0" eaLnBrk="1" fontAlgn="base" hangingPunct="1">
              <a:spcBef>
                <a:spcPts val="0"/>
              </a:spcBef>
              <a:spcAft>
                <a:spcPts val="1200"/>
              </a:spcAft>
              <a:buNone/>
              <a:defRPr sz="2400" baseline="0">
                <a:solidFill>
                  <a:schemeClr val="tx1"/>
                </a:solidFill>
                <a:latin typeface="Calibri" pitchFamily="34" charset="0"/>
                <a:ea typeface="+mn-ea"/>
                <a:cs typeface="+mn-cs"/>
              </a:defRPr>
            </a:lvl1pPr>
            <a:lvl2pPr marL="457200" indent="-222250" algn="l" rtl="0" eaLnBrk="1" fontAlgn="base" hangingPunct="1">
              <a:spcBef>
                <a:spcPts val="0"/>
              </a:spcBef>
              <a:spcAft>
                <a:spcPts val="1200"/>
              </a:spcAft>
              <a:buFont typeface="Arial" panose="020B0604020202020204" pitchFamily="34" charset="0"/>
              <a:buChar char="•"/>
              <a:defRPr sz="2400" baseline="0">
                <a:solidFill>
                  <a:schemeClr val="tx1"/>
                </a:solidFill>
                <a:latin typeface="Calibri" pitchFamily="34" charset="0"/>
              </a:defRPr>
            </a:lvl2pPr>
            <a:lvl3pPr marL="857250" indent="-171450" algn="l" rtl="0" eaLnBrk="1" fontAlgn="base" hangingPunct="1">
              <a:spcBef>
                <a:spcPts val="0"/>
              </a:spcBef>
              <a:spcAft>
                <a:spcPts val="1200"/>
              </a:spcAft>
              <a:buFont typeface="Courier New" panose="02070309020205020404" pitchFamily="49" charset="0"/>
              <a:buChar char="o"/>
              <a:defRPr sz="2400" baseline="0">
                <a:solidFill>
                  <a:schemeClr val="tx1"/>
                </a:solidFill>
                <a:latin typeface="Calibri" pitchFamily="34" charset="0"/>
              </a:defRPr>
            </a:lvl3pPr>
            <a:lvl4pPr marL="1200150" indent="-171450" algn="l" rtl="0" eaLnBrk="1" fontAlgn="base" hangingPunct="1">
              <a:spcBef>
                <a:spcPts val="0"/>
              </a:spcBef>
              <a:spcAft>
                <a:spcPts val="1200"/>
              </a:spcAft>
              <a:buChar char="–"/>
              <a:defRPr sz="2400" baseline="0">
                <a:solidFill>
                  <a:schemeClr val="tx1"/>
                </a:solidFill>
                <a:latin typeface="Calibri" pitchFamily="34" charset="0"/>
              </a:defRPr>
            </a:lvl4pPr>
            <a:lvl5pPr marL="1543050" indent="-171450" algn="l" rtl="0" eaLnBrk="1" fontAlgn="base" hangingPunct="1">
              <a:spcBef>
                <a:spcPts val="0"/>
              </a:spcBef>
              <a:spcAft>
                <a:spcPts val="1200"/>
              </a:spcAft>
              <a:buChar char="»"/>
              <a:defRPr sz="2400" baseline="0">
                <a:solidFill>
                  <a:schemeClr val="tx1"/>
                </a:solidFill>
                <a:latin typeface="Calibri" pitchFamily="34" charset="0"/>
              </a:defRPr>
            </a:lvl5pPr>
            <a:lvl6pPr marL="1885950" indent="-171450" algn="l" rtl="0" eaLnBrk="1" fontAlgn="base" hangingPunct="1">
              <a:spcBef>
                <a:spcPct val="20000"/>
              </a:spcBef>
              <a:spcAft>
                <a:spcPct val="0"/>
              </a:spcAft>
              <a:buChar char="»"/>
              <a:defRPr sz="1500">
                <a:solidFill>
                  <a:schemeClr val="tx1"/>
                </a:solidFill>
                <a:latin typeface="+mn-lt"/>
              </a:defRPr>
            </a:lvl6pPr>
            <a:lvl7pPr marL="2228850" indent="-171450" algn="l" rtl="0" eaLnBrk="1" fontAlgn="base" hangingPunct="1">
              <a:spcBef>
                <a:spcPct val="20000"/>
              </a:spcBef>
              <a:spcAft>
                <a:spcPct val="0"/>
              </a:spcAft>
              <a:buChar char="»"/>
              <a:defRPr sz="1500">
                <a:solidFill>
                  <a:schemeClr val="tx1"/>
                </a:solidFill>
                <a:latin typeface="+mn-lt"/>
              </a:defRPr>
            </a:lvl7pPr>
            <a:lvl8pPr marL="2571750" indent="-171450" algn="l" rtl="0" eaLnBrk="1" fontAlgn="base" hangingPunct="1">
              <a:spcBef>
                <a:spcPct val="20000"/>
              </a:spcBef>
              <a:spcAft>
                <a:spcPct val="0"/>
              </a:spcAft>
              <a:buChar char="»"/>
              <a:defRPr sz="1500">
                <a:solidFill>
                  <a:schemeClr val="tx1"/>
                </a:solidFill>
                <a:latin typeface="+mn-lt"/>
              </a:defRPr>
            </a:lvl8pPr>
            <a:lvl9pPr marL="2914650" indent="-171450" algn="l" rtl="0" eaLnBrk="1" fontAlgn="base" hangingPunct="1">
              <a:spcBef>
                <a:spcPct val="20000"/>
              </a:spcBef>
              <a:spcAft>
                <a:spcPct val="0"/>
              </a:spcAft>
              <a:buChar char="»"/>
              <a:defRPr sz="1500">
                <a:solidFill>
                  <a:schemeClr val="tx1"/>
                </a:solidFill>
                <a:latin typeface="+mn-lt"/>
              </a:defRPr>
            </a:lvl9pPr>
          </a:lstStyle>
          <a:p>
            <a:r>
              <a:rPr lang="en-US" sz="2000" kern="0" dirty="0" smtClean="0"/>
              <a:t/>
            </a:r>
            <a:br>
              <a:rPr lang="en-US" sz="2000" kern="0" dirty="0" smtClean="0"/>
            </a:br>
            <a:endParaRPr lang="en-US" sz="2000" kern="0" dirty="0" smtClean="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91630" y="1484246"/>
            <a:ext cx="914400" cy="91440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69572" y="2971867"/>
            <a:ext cx="914400" cy="914400"/>
          </a:xfrm>
          <a:prstGeom prst="rect">
            <a:avLst/>
          </a:prstGeom>
        </p:spPr>
      </p:pic>
      <p:sp>
        <p:nvSpPr>
          <p:cNvPr id="8" name="TextBox 7"/>
          <p:cNvSpPr txBox="1"/>
          <p:nvPr/>
        </p:nvSpPr>
        <p:spPr>
          <a:xfrm>
            <a:off x="451005" y="4887651"/>
            <a:ext cx="8241990" cy="1477328"/>
          </a:xfrm>
          <a:prstGeom prst="rect">
            <a:avLst/>
          </a:prstGeom>
          <a:noFill/>
        </p:spPr>
        <p:txBody>
          <a:bodyPr wrap="square" rtlCol="0">
            <a:spAutoFit/>
          </a:bodyPr>
          <a:lstStyle/>
          <a:p>
            <a:pPr algn="ctr"/>
            <a:r>
              <a:rPr lang="en-US" b="1" u="sng" dirty="0"/>
              <a:t>Federal and State Responses to COVID-19: Source Materials and Practical Advice </a:t>
            </a:r>
            <a:endParaRPr lang="en-US" b="1" u="sng" dirty="0" smtClean="0"/>
          </a:p>
          <a:p>
            <a:pPr algn="ctr"/>
            <a:endParaRPr lang="en-US" b="1" u="sng" dirty="0"/>
          </a:p>
          <a:p>
            <a:r>
              <a:rPr lang="en-US" dirty="0">
                <a:hlinkClick r:id="rId6"/>
              </a:rPr>
              <a:t>https://www.olshanlaw.com/blogs-covid-19-legal-resources,federal-and-state-responses-to-covid-19</a:t>
            </a:r>
            <a:endParaRPr lang="en-US" b="1" u="sng" dirty="0" smtClean="0"/>
          </a:p>
          <a:p>
            <a:pPr algn="ctr"/>
            <a:endParaRPr lang="en-US" b="1" u="sng" dirty="0" smtClean="0"/>
          </a:p>
        </p:txBody>
      </p:sp>
    </p:spTree>
    <p:extLst>
      <p:ext uri="{BB962C8B-B14F-4D97-AF65-F5344CB8AC3E}">
        <p14:creationId xmlns:p14="http://schemas.microsoft.com/office/powerpoint/2010/main" val="36842180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r>
              <a:rPr lang="en-US" sz="2000" dirty="0"/>
              <a:t>This information and any presentation accompanying it has been prepared by </a:t>
            </a:r>
            <a:r>
              <a:rPr lang="en-US" sz="2000" dirty="0" smtClean="0"/>
              <a:t>Olshan Frome Wolosky LLP for </a:t>
            </a:r>
            <a:r>
              <a:rPr lang="en-US" sz="2000" dirty="0"/>
              <a:t>informational purposes only, and is not intended as and should not be relied upon as legal advice or opinion, or as a substitute for the advice of counsel. You should not rely on, take action on or fail to take action, based on this information.</a:t>
            </a:r>
          </a:p>
        </p:txBody>
      </p:sp>
      <p:sp>
        <p:nvSpPr>
          <p:cNvPr id="4" name="Slide Number Placeholder 3"/>
          <p:cNvSpPr>
            <a:spLocks noGrp="1"/>
          </p:cNvSpPr>
          <p:nvPr>
            <p:ph type="sldNum" sz="quarter" idx="11"/>
          </p:nvPr>
        </p:nvSpPr>
        <p:spPr/>
        <p:txBody>
          <a:bodyPr/>
          <a:lstStyle/>
          <a:p>
            <a:fld id="{12427C9C-83A2-4F56-ACC9-22B05484EC3A}" type="slidenum">
              <a:rPr lang="en-US" smtClean="0"/>
              <a:t>32</a:t>
            </a:fld>
            <a:endParaRPr lang="en-US" dirty="0"/>
          </a:p>
        </p:txBody>
      </p:sp>
    </p:spTree>
    <p:extLst>
      <p:ext uri="{BB962C8B-B14F-4D97-AF65-F5344CB8AC3E}">
        <p14:creationId xmlns:p14="http://schemas.microsoft.com/office/powerpoint/2010/main" val="2190345223"/>
      </p:ext>
    </p:extLst>
  </p:cSld>
  <p:clrMapOvr>
    <a:masterClrMapping/>
  </p:clrMapOvr>
  <p:transition advTm="20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Resource Guide</a:t>
            </a:r>
            <a:endParaRPr lang="en-US" u="sng" dirty="0"/>
          </a:p>
        </p:txBody>
      </p:sp>
      <p:sp>
        <p:nvSpPr>
          <p:cNvPr id="4" name="Slide Number Placeholder 3"/>
          <p:cNvSpPr>
            <a:spLocks noGrp="1"/>
          </p:cNvSpPr>
          <p:nvPr>
            <p:ph type="sldNum" sz="quarter" idx="11"/>
          </p:nvPr>
        </p:nvSpPr>
        <p:spPr/>
        <p:txBody>
          <a:bodyPr/>
          <a:lstStyle/>
          <a:p>
            <a:fld id="{12427C9C-83A2-4F56-ACC9-22B05484EC3A}" type="slidenum">
              <a:rPr lang="en-US" smtClean="0"/>
              <a:t>4</a:t>
            </a:fld>
            <a:endParaRPr lang="en-US" dirty="0"/>
          </a:p>
        </p:txBody>
      </p:sp>
      <p:sp>
        <p:nvSpPr>
          <p:cNvPr id="6" name="Content Placeholder 2"/>
          <p:cNvSpPr>
            <a:spLocks noGrp="1"/>
          </p:cNvSpPr>
          <p:nvPr>
            <p:ph idx="1"/>
          </p:nvPr>
        </p:nvSpPr>
        <p:spPr/>
        <p:txBody>
          <a:bodyPr/>
          <a:lstStyle/>
          <a:p>
            <a:endParaRPr lang="en-US" sz="2000" dirty="0" smtClean="0"/>
          </a:p>
          <a:p>
            <a:endParaRPr lang="en-US" sz="2000" dirty="0"/>
          </a:p>
        </p:txBody>
      </p:sp>
      <p:sp>
        <p:nvSpPr>
          <p:cNvPr id="7" name="TextBox 6"/>
          <p:cNvSpPr txBox="1"/>
          <p:nvPr/>
        </p:nvSpPr>
        <p:spPr>
          <a:xfrm>
            <a:off x="449706" y="1951672"/>
            <a:ext cx="8241990" cy="1477328"/>
          </a:xfrm>
          <a:prstGeom prst="rect">
            <a:avLst/>
          </a:prstGeom>
          <a:noFill/>
        </p:spPr>
        <p:txBody>
          <a:bodyPr wrap="square" rtlCol="0">
            <a:spAutoFit/>
          </a:bodyPr>
          <a:lstStyle/>
          <a:p>
            <a:pPr algn="ctr"/>
            <a:r>
              <a:rPr lang="en-US" b="1" u="sng" dirty="0"/>
              <a:t>Federal and State Responses to COVID-19: Source Materials and Practical Advice </a:t>
            </a:r>
            <a:endParaRPr lang="en-US" b="1" u="sng" dirty="0" smtClean="0"/>
          </a:p>
          <a:p>
            <a:pPr algn="ctr"/>
            <a:endParaRPr lang="en-US" b="1" u="sng" dirty="0"/>
          </a:p>
          <a:p>
            <a:r>
              <a:rPr lang="en-US" dirty="0">
                <a:hlinkClick r:id="rId2"/>
              </a:rPr>
              <a:t>https://www.olshanlaw.com/blogs-covid-19-legal-resources,federal-and-state-responses-to-covid-19</a:t>
            </a:r>
            <a:endParaRPr lang="en-US" b="1" u="sng" dirty="0" smtClean="0"/>
          </a:p>
          <a:p>
            <a:pPr algn="ctr"/>
            <a:endParaRPr lang="en-US" b="1" u="sng" dirty="0" smtClean="0"/>
          </a:p>
        </p:txBody>
      </p:sp>
    </p:spTree>
    <p:extLst>
      <p:ext uri="{BB962C8B-B14F-4D97-AF65-F5344CB8AC3E}">
        <p14:creationId xmlns:p14="http://schemas.microsoft.com/office/powerpoint/2010/main" val="3644132360"/>
      </p:ext>
    </p:extLst>
  </p:cSld>
  <p:clrMapOvr>
    <a:masterClrMapping/>
  </p:clrMapOvr>
  <p:transition advTm="20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Q1</a:t>
            </a:r>
            <a:r>
              <a:rPr lang="en-US" dirty="0" smtClean="0"/>
              <a:t>:  For what and how fast must a borrower spend PPP loan proceeds?</a:t>
            </a:r>
            <a:endParaRPr lang="en-US" dirty="0"/>
          </a:p>
        </p:txBody>
      </p:sp>
      <p:sp>
        <p:nvSpPr>
          <p:cNvPr id="3" name="Content Placeholder 2"/>
          <p:cNvSpPr>
            <a:spLocks noGrp="1"/>
          </p:cNvSpPr>
          <p:nvPr>
            <p:ph idx="1"/>
          </p:nvPr>
        </p:nvSpPr>
        <p:spPr>
          <a:xfrm>
            <a:off x="367990" y="1860698"/>
            <a:ext cx="8323706" cy="4359349"/>
          </a:xfrm>
        </p:spPr>
        <p:txBody>
          <a:bodyPr/>
          <a:lstStyle/>
          <a:p>
            <a:r>
              <a:rPr lang="en-US" sz="2000" u="sng" dirty="0" smtClean="0"/>
              <a:t>A1</a:t>
            </a:r>
            <a:r>
              <a:rPr lang="en-US" sz="2000" dirty="0" smtClean="0"/>
              <a:t>:  PPP loan proceeds must be used to pay payroll and certain other qualifying costs (Permitted Payments as discussed in Q&amp;A-2) during the eight-week period beginning on the date of the </a:t>
            </a:r>
            <a:r>
              <a:rPr lang="en-US" sz="2000" b="1" i="1" dirty="0" smtClean="0"/>
              <a:t>first disbursement </a:t>
            </a:r>
            <a:r>
              <a:rPr lang="en-US" sz="2000" dirty="0" smtClean="0"/>
              <a:t>made under a PPP loan (the “</a:t>
            </a:r>
            <a:r>
              <a:rPr lang="en-US" sz="2000" b="1" i="1" dirty="0" smtClean="0"/>
              <a:t>8-Week Period</a:t>
            </a:r>
            <a:r>
              <a:rPr lang="en-US" sz="2000" dirty="0" smtClean="0"/>
              <a:t>”).</a:t>
            </a:r>
          </a:p>
          <a:p>
            <a:r>
              <a:rPr lang="en-US" sz="2000" u="sng" dirty="0" smtClean="0"/>
              <a:t>Note 1</a:t>
            </a:r>
            <a:r>
              <a:rPr lang="en-US" sz="2000" dirty="0" smtClean="0"/>
              <a:t>:  For loan forgiveness, the 8-Week Period equals 56 days. </a:t>
            </a:r>
          </a:p>
          <a:p>
            <a:r>
              <a:rPr lang="en-US" sz="2000" u="sng" dirty="0" smtClean="0"/>
              <a:t>Note 2</a:t>
            </a:r>
            <a:r>
              <a:rPr lang="en-US" sz="2000" dirty="0" smtClean="0"/>
              <a:t>:  For loan forgiveness, employers with bi-weekly or more frequent pay periods can use an alternate start date –  the first day of the first pay period following the first loan disbursement date.</a:t>
            </a:r>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059448367"/>
      </p:ext>
    </p:extLst>
  </p:cSld>
  <p:clrMapOvr>
    <a:masterClrMapping/>
  </p:clrMapOvr>
  <p:transition advTm="2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Q2</a:t>
            </a:r>
            <a:r>
              <a:rPr lang="en-US" dirty="0" smtClean="0"/>
              <a:t>:  What </a:t>
            </a:r>
            <a:r>
              <a:rPr lang="en-US" dirty="0"/>
              <a:t>expenses can I pay with loan proceeds during the 8-Week Period</a:t>
            </a:r>
            <a:r>
              <a:rPr lang="en-US" dirty="0" smtClean="0"/>
              <a:t>?</a:t>
            </a:r>
            <a:endParaRPr lang="en-US" dirty="0"/>
          </a:p>
        </p:txBody>
      </p:sp>
      <p:sp>
        <p:nvSpPr>
          <p:cNvPr id="3" name="Content Placeholder 2"/>
          <p:cNvSpPr>
            <a:spLocks noGrp="1"/>
          </p:cNvSpPr>
          <p:nvPr>
            <p:ph idx="1"/>
          </p:nvPr>
        </p:nvSpPr>
        <p:spPr>
          <a:xfrm>
            <a:off x="367990" y="1807535"/>
            <a:ext cx="8323706" cy="4401879"/>
          </a:xfrm>
        </p:spPr>
        <p:txBody>
          <a:bodyPr/>
          <a:lstStyle/>
          <a:p>
            <a:r>
              <a:rPr lang="en-US" sz="2000" u="sng" dirty="0" smtClean="0"/>
              <a:t>A2</a:t>
            </a:r>
            <a:r>
              <a:rPr lang="en-US" sz="2000" dirty="0" smtClean="0"/>
              <a:t>:  During the 8-Week Period, PPP loan proceeds can be used to pay the following payments (the “</a:t>
            </a:r>
            <a:r>
              <a:rPr lang="en-US" sz="2000" b="1" i="1" dirty="0" smtClean="0"/>
              <a:t>Permitted Payments</a:t>
            </a:r>
            <a:r>
              <a:rPr lang="en-US" sz="2000" dirty="0" smtClean="0"/>
              <a:t>”):</a:t>
            </a:r>
          </a:p>
          <a:p>
            <a:pPr marL="342900" indent="-342900">
              <a:buFont typeface="Arial" panose="020B0604020202020204" pitchFamily="34" charset="0"/>
              <a:buChar char="•"/>
            </a:pPr>
            <a:r>
              <a:rPr lang="en-US" sz="2000" dirty="0"/>
              <a:t>c</a:t>
            </a:r>
            <a:r>
              <a:rPr lang="en-US" sz="2000" dirty="0" smtClean="0"/>
              <a:t>ash compensation to W-2 employees (U.S. only), such as salary, bonus, severance, vacation and sick leave pay and tips ($15,385/employee cap),</a:t>
            </a:r>
          </a:p>
          <a:p>
            <a:pPr marL="342900" indent="-342900">
              <a:buFont typeface="Arial" panose="020B0604020202020204" pitchFamily="34" charset="0"/>
              <a:buChar char="•"/>
            </a:pPr>
            <a:r>
              <a:rPr lang="en-US" sz="2000" dirty="0" smtClean="0"/>
              <a:t>W-2 employee benefits, such as health </a:t>
            </a:r>
            <a:r>
              <a:rPr lang="en-US" sz="2000" dirty="0"/>
              <a:t>care </a:t>
            </a:r>
            <a:r>
              <a:rPr lang="en-US" sz="2000" dirty="0" smtClean="0"/>
              <a:t>expenses and retirement contributions (no cap),</a:t>
            </a:r>
          </a:p>
          <a:p>
            <a:pPr marL="342900" indent="-342900">
              <a:buFont typeface="Arial" panose="020B0604020202020204" pitchFamily="34" charset="0"/>
              <a:buChar char="•"/>
            </a:pPr>
            <a:r>
              <a:rPr lang="en-US" sz="2000" dirty="0"/>
              <a:t>s</a:t>
            </a:r>
            <a:r>
              <a:rPr lang="en-US" sz="2000" dirty="0" smtClean="0"/>
              <a:t>tate payroll taxes, such as state unemployment insurance (no cap),</a:t>
            </a:r>
          </a:p>
          <a:p>
            <a:pPr marL="342900" indent="-342900">
              <a:buFont typeface="Arial" panose="020B0604020202020204" pitchFamily="34" charset="0"/>
              <a:buChar char="•"/>
            </a:pPr>
            <a:r>
              <a:rPr lang="en-US" sz="2000" dirty="0"/>
              <a:t>r</a:t>
            </a:r>
            <a:r>
              <a:rPr lang="en-US" sz="2000" dirty="0" smtClean="0"/>
              <a:t>ent on leases (real or personal property) (25% cap), </a:t>
            </a:r>
          </a:p>
          <a:p>
            <a:pPr marL="342900" indent="-342900">
              <a:buFont typeface="Arial" panose="020B0604020202020204" pitchFamily="34" charset="0"/>
              <a:buChar char="•"/>
            </a:pPr>
            <a:r>
              <a:rPr lang="en-US" sz="2000" dirty="0"/>
              <a:t>u</a:t>
            </a:r>
            <a:r>
              <a:rPr lang="en-US" sz="2000" dirty="0" smtClean="0"/>
              <a:t>tilities (25% cap), and</a:t>
            </a:r>
          </a:p>
          <a:p>
            <a:pPr marL="342900" indent="-342900">
              <a:buFont typeface="Arial" panose="020B0604020202020204" pitchFamily="34" charset="0"/>
              <a:buChar char="•"/>
            </a:pPr>
            <a:r>
              <a:rPr lang="en-US" sz="2000" dirty="0"/>
              <a:t>i</a:t>
            </a:r>
            <a:r>
              <a:rPr lang="en-US" sz="2000" dirty="0" smtClean="0"/>
              <a:t>nterest </a:t>
            </a:r>
            <a:r>
              <a:rPr lang="en-US" sz="2000" dirty="0"/>
              <a:t>on </a:t>
            </a:r>
            <a:r>
              <a:rPr lang="en-US" sz="2000" dirty="0" smtClean="0"/>
              <a:t>any secured debt and any unsecured debt </a:t>
            </a:r>
            <a:r>
              <a:rPr lang="en-US" sz="2000" dirty="0"/>
              <a:t>incurred before </a:t>
            </a:r>
            <a:r>
              <a:rPr lang="en-US" sz="2000" dirty="0">
                <a:solidFill>
                  <a:prstClr val="black"/>
                </a:solidFill>
              </a:rPr>
              <a:t>2/15/20 </a:t>
            </a:r>
            <a:r>
              <a:rPr lang="en-US" sz="2000" dirty="0" smtClean="0">
                <a:solidFill>
                  <a:prstClr val="black"/>
                </a:solidFill>
              </a:rPr>
              <a:t>(25% cap).</a:t>
            </a:r>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496299157"/>
      </p:ext>
    </p:extLst>
  </p:cSld>
  <p:clrMapOvr>
    <a:masterClrMapping/>
  </p:clrMapOvr>
  <p:transition advTm="2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Q3</a:t>
            </a:r>
            <a:r>
              <a:rPr lang="en-US" dirty="0" smtClean="0"/>
              <a:t>:  Is there a minimum amount I must use to pay Payroll Costs?</a:t>
            </a:r>
            <a:endParaRPr lang="en-US" dirty="0"/>
          </a:p>
        </p:txBody>
      </p:sp>
      <p:sp>
        <p:nvSpPr>
          <p:cNvPr id="3" name="Content Placeholder 2"/>
          <p:cNvSpPr>
            <a:spLocks noGrp="1"/>
          </p:cNvSpPr>
          <p:nvPr>
            <p:ph idx="1"/>
          </p:nvPr>
        </p:nvSpPr>
        <p:spPr>
          <a:xfrm>
            <a:off x="367990" y="1850065"/>
            <a:ext cx="8323706" cy="4528372"/>
          </a:xfrm>
        </p:spPr>
        <p:txBody>
          <a:bodyPr/>
          <a:lstStyle/>
          <a:p>
            <a:r>
              <a:rPr lang="en-US" sz="2000" u="sng" dirty="0" smtClean="0"/>
              <a:t>A3</a:t>
            </a:r>
            <a:r>
              <a:rPr lang="en-US" sz="2000" dirty="0" smtClean="0"/>
              <a:t>:  Yes.  Under SBA guidance, at least 75% of PPP loan proceeds must be used for “Payroll Costs.”  No more than 25% of a PPP loan may be used to pay rent, interest, and utilities. However, LFA seems to indicate otherwise.</a:t>
            </a:r>
          </a:p>
          <a:p>
            <a:r>
              <a:rPr lang="en-US" sz="2000" dirty="0" smtClean="0"/>
              <a:t>“</a:t>
            </a:r>
            <a:r>
              <a:rPr lang="en-US" sz="2000" b="1" i="1" dirty="0" smtClean="0"/>
              <a:t>Payroll Costs</a:t>
            </a:r>
            <a:r>
              <a:rPr lang="en-US" sz="2000" dirty="0" smtClean="0"/>
              <a:t>”  means cash compensation paid to U.S. employees (</a:t>
            </a:r>
            <a:r>
              <a:rPr lang="en-US" sz="2000" i="1" dirty="0" smtClean="0"/>
              <a:t>e.g., </a:t>
            </a:r>
            <a:r>
              <a:rPr lang="en-US" sz="2000" dirty="0" smtClean="0"/>
              <a:t>salary, commissions, and tips), leave-related pay (</a:t>
            </a:r>
            <a:r>
              <a:rPr lang="en-US" sz="2000" i="1" dirty="0" smtClean="0"/>
              <a:t>e.g., </a:t>
            </a:r>
            <a:r>
              <a:rPr lang="en-US" sz="2000" dirty="0" smtClean="0"/>
              <a:t>vacation and parental</a:t>
            </a:r>
            <a:r>
              <a:rPr lang="en-US" sz="2000" dirty="0"/>
              <a:t>, family, medical, or sick </a:t>
            </a:r>
            <a:r>
              <a:rPr lang="en-US" sz="2000" dirty="0" smtClean="0"/>
              <a:t>leave), severance, employee </a:t>
            </a:r>
            <a:r>
              <a:rPr lang="en-US" sz="2000" dirty="0"/>
              <a:t>benefits consisting of group health care </a:t>
            </a:r>
            <a:r>
              <a:rPr lang="en-US" sz="2000" dirty="0" smtClean="0"/>
              <a:t>coverage and retirement benefits, and state </a:t>
            </a:r>
            <a:r>
              <a:rPr lang="en-US" sz="2000" dirty="0"/>
              <a:t>and local </a:t>
            </a:r>
            <a:r>
              <a:rPr lang="en-US" sz="2000" dirty="0" smtClean="0"/>
              <a:t>employment taxes.</a:t>
            </a:r>
          </a:p>
          <a:p>
            <a:r>
              <a:rPr lang="en-US" sz="2000" u="sng" dirty="0" smtClean="0"/>
              <a:t>Note 1</a:t>
            </a:r>
            <a:r>
              <a:rPr lang="en-US" sz="2000" dirty="0" smtClean="0"/>
              <a:t>: In determining Payroll Costs, the $15,385 per employee cap applies to cash compensation only (as noted in Q&amp;A-2), not employee benefits. </a:t>
            </a:r>
          </a:p>
          <a:p>
            <a:r>
              <a:rPr lang="en-US" sz="2000" u="sng" dirty="0" smtClean="0"/>
              <a:t>Note 2</a:t>
            </a:r>
            <a:r>
              <a:rPr lang="en-US" sz="2000" dirty="0" smtClean="0"/>
              <a:t>: Cash compensation exceeding the per-employee cap is excluded from Payroll Costs, resulting in a </a:t>
            </a:r>
            <a:r>
              <a:rPr lang="en-US" sz="2000" b="1" i="1" dirty="0" smtClean="0"/>
              <a:t>non-permitted use </a:t>
            </a:r>
            <a:r>
              <a:rPr lang="en-US" sz="2000" dirty="0" smtClean="0"/>
              <a:t>and limited loan forgiveness.</a:t>
            </a:r>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1210860833"/>
      </p:ext>
    </p:extLst>
  </p:cSld>
  <p:clrMapOvr>
    <a:masterClrMapping/>
  </p:clrMapOvr>
  <p:transition advTm="2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Q4</a:t>
            </a:r>
            <a:r>
              <a:rPr lang="en-US" dirty="0" smtClean="0"/>
              <a:t>:  Are distributions to LLC members (or partners) treated as “Payroll Costs?”</a:t>
            </a:r>
            <a:endParaRPr lang="en-US" dirty="0"/>
          </a:p>
        </p:txBody>
      </p:sp>
      <p:sp>
        <p:nvSpPr>
          <p:cNvPr id="3" name="Content Placeholder 2"/>
          <p:cNvSpPr>
            <a:spLocks noGrp="1"/>
          </p:cNvSpPr>
          <p:nvPr>
            <p:ph idx="1"/>
          </p:nvPr>
        </p:nvSpPr>
        <p:spPr>
          <a:xfrm>
            <a:off x="367990" y="1913861"/>
            <a:ext cx="8323706" cy="4263656"/>
          </a:xfrm>
        </p:spPr>
        <p:txBody>
          <a:bodyPr/>
          <a:lstStyle/>
          <a:p>
            <a:r>
              <a:rPr lang="en-US" sz="2000" u="sng" dirty="0" smtClean="0"/>
              <a:t>A4</a:t>
            </a:r>
            <a:r>
              <a:rPr lang="en-US" sz="2000" dirty="0" smtClean="0"/>
              <a:t>:  Yes.  However, Payroll Costs for an LLC member are capped at the lesser of (</a:t>
            </a:r>
            <a:r>
              <a:rPr lang="en-US" sz="2000" dirty="0"/>
              <a:t>a) </a:t>
            </a:r>
            <a:r>
              <a:rPr lang="en-US" sz="2000" dirty="0" smtClean="0"/>
              <a:t>$15,385 or (b</a:t>
            </a:r>
            <a:r>
              <a:rPr lang="en-US" sz="2000" dirty="0"/>
              <a:t>) </a:t>
            </a:r>
            <a:r>
              <a:rPr lang="en-US" sz="2000" dirty="0" smtClean="0"/>
              <a:t>the product </a:t>
            </a:r>
            <a:r>
              <a:rPr lang="en-US" sz="2000" smtClean="0"/>
              <a:t>of (</a:t>
            </a:r>
            <a:r>
              <a:rPr lang="en-US" sz="2000" dirty="0" err="1"/>
              <a:t>1</a:t>
            </a:r>
            <a:r>
              <a:rPr lang="en-US" sz="2000" smtClean="0"/>
              <a:t>) </a:t>
            </a:r>
            <a:r>
              <a:rPr lang="en-US" sz="2000" dirty="0" smtClean="0"/>
              <a:t>8/52 </a:t>
            </a:r>
            <a:r>
              <a:rPr lang="en-US" sz="2000" smtClean="0"/>
              <a:t>and (2) </a:t>
            </a:r>
            <a:r>
              <a:rPr lang="en-US" sz="2000" dirty="0" smtClean="0"/>
              <a:t>the LLC member’s 2019 </a:t>
            </a:r>
            <a:r>
              <a:rPr lang="en-US" sz="2000" dirty="0"/>
              <a:t>net earnings from self-employment (reduced by claimed section 179 expense deduction, unreimbursed partnership expenses, and depletion from oil and gas properties) multiplied by </a:t>
            </a:r>
            <a:r>
              <a:rPr lang="en-US" sz="2000" dirty="0" smtClean="0"/>
              <a:t>0.9235.</a:t>
            </a:r>
          </a:p>
          <a:p>
            <a:r>
              <a:rPr lang="en-US" sz="2000" u="sng" dirty="0" smtClean="0"/>
              <a:t>Note</a:t>
            </a:r>
            <a:r>
              <a:rPr lang="en-US" sz="2000" dirty="0" smtClean="0"/>
              <a:t>:  S corporation dividends do not count as Payroll Costs.</a:t>
            </a:r>
          </a:p>
        </p:txBody>
      </p:sp>
      <p:sp>
        <p:nvSpPr>
          <p:cNvPr id="4" name="Slide Number Placeholder 3"/>
          <p:cNvSpPr>
            <a:spLocks noGrp="1"/>
          </p:cNvSpPr>
          <p:nvPr>
            <p:ph type="sldNum" sz="quarter" idx="11"/>
          </p:nvPr>
        </p:nvSpPr>
        <p:spPr/>
        <p:txBody>
          <a:bodyPr/>
          <a:lstStyle/>
          <a:p>
            <a:fld id="{12427C9C-83A2-4F56-ACC9-22B05484EC3A}" type="slidenum">
              <a:rPr lang="en-US" smtClean="0"/>
              <a:pPr/>
              <a:t>8</a:t>
            </a:fld>
            <a:endParaRPr lang="en-US" dirty="0"/>
          </a:p>
        </p:txBody>
      </p:sp>
    </p:spTree>
    <p:extLst>
      <p:ext uri="{BB962C8B-B14F-4D97-AF65-F5344CB8AC3E}">
        <p14:creationId xmlns:p14="http://schemas.microsoft.com/office/powerpoint/2010/main" val="30841986"/>
      </p:ext>
    </p:extLst>
  </p:cSld>
  <p:clrMapOvr>
    <a:masterClrMapping/>
  </p:clrMapOvr>
  <p:transition advTm="20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Q5</a:t>
            </a:r>
            <a:r>
              <a:rPr lang="en-US" dirty="0" smtClean="0"/>
              <a:t>:  When are Payroll Costs considered to be paid?</a:t>
            </a:r>
            <a:endParaRPr lang="en-US" dirty="0"/>
          </a:p>
        </p:txBody>
      </p:sp>
      <p:sp>
        <p:nvSpPr>
          <p:cNvPr id="3" name="Content Placeholder 2"/>
          <p:cNvSpPr>
            <a:spLocks noGrp="1"/>
          </p:cNvSpPr>
          <p:nvPr>
            <p:ph idx="1"/>
          </p:nvPr>
        </p:nvSpPr>
        <p:spPr>
          <a:xfrm>
            <a:off x="367990" y="1860698"/>
            <a:ext cx="8323706" cy="4295553"/>
          </a:xfrm>
        </p:spPr>
        <p:txBody>
          <a:bodyPr/>
          <a:lstStyle/>
          <a:p>
            <a:r>
              <a:rPr lang="en-US" sz="2000" u="sng" dirty="0" smtClean="0"/>
              <a:t>A5</a:t>
            </a:r>
            <a:r>
              <a:rPr lang="en-US" sz="2000" dirty="0" smtClean="0"/>
              <a:t>:  A Payroll Cost is considered paid when an employer distributes a physical pay check or initiates an ACH credit transaction.</a:t>
            </a:r>
            <a:endParaRPr lang="en-US" sz="2000" dirty="0"/>
          </a:p>
        </p:txBody>
      </p:sp>
      <p:sp>
        <p:nvSpPr>
          <p:cNvPr id="4" name="Slide Number Placeholder 3"/>
          <p:cNvSpPr>
            <a:spLocks noGrp="1"/>
          </p:cNvSpPr>
          <p:nvPr>
            <p:ph type="sldNum" sz="quarter" idx="11"/>
          </p:nvPr>
        </p:nvSpPr>
        <p:spPr/>
        <p:txBody>
          <a:bodyPr/>
          <a:lstStyle/>
          <a:p>
            <a:fld id="{12427C9C-83A2-4F56-ACC9-22B05484EC3A}"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3369991432"/>
      </p:ext>
    </p:extLst>
  </p:cSld>
  <p:clrMapOvr>
    <a:masterClrMapping/>
  </p:clrMapOvr>
  <p:transition advTm="20000"/>
  <p:timing>
    <p:tnLst>
      <p:par>
        <p:cTn id="1" dur="indefinite" restart="never" nodeType="tmRoot"/>
      </p:par>
    </p:tnLst>
  </p:timing>
</p:sld>
</file>

<file path=ppt/theme/theme1.xml><?xml version="1.0" encoding="utf-8"?>
<a:theme xmlns:a="http://schemas.openxmlformats.org/drawingml/2006/main" name="Olshan Theme">
  <a:themeElements>
    <a:clrScheme name="OGFRW">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Olshan Theme</Template>
  <TotalTime>9587</TotalTime>
  <Words>3098</Words>
  <Application>Microsoft Macintosh PowerPoint</Application>
  <PresentationFormat>On-screen Show (4:3)</PresentationFormat>
  <Paragraphs>176</Paragraphs>
  <Slides>32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Courier New</vt:lpstr>
      <vt:lpstr>Times New Roman</vt:lpstr>
      <vt:lpstr>Olshan Theme</vt:lpstr>
      <vt:lpstr>Living with a PPP Loan - Part 2: Navigating the Loan Forgiveness Application</vt:lpstr>
      <vt:lpstr>Program Agenda</vt:lpstr>
      <vt:lpstr>Regulatory and Legislative Update</vt:lpstr>
      <vt:lpstr>Resource Guide</vt:lpstr>
      <vt:lpstr>Q1:  For what and how fast must a borrower spend PPP loan proceeds?</vt:lpstr>
      <vt:lpstr>Q2:  What expenses can I pay with loan proceeds during the 8-Week Period?</vt:lpstr>
      <vt:lpstr>Q3:  Is there a minimum amount I must use to pay Payroll Costs?</vt:lpstr>
      <vt:lpstr>Q4:  Are distributions to LLC members (or partners) treated as “Payroll Costs?”</vt:lpstr>
      <vt:lpstr>Q5:  When are Payroll Costs considered to be paid?</vt:lpstr>
      <vt:lpstr>Q6:  Can I use PPP loan proceeds for Permitted Payments that are past due?</vt:lpstr>
      <vt:lpstr>Q7:  Can I use PPP loan proceeds to pre-pay Permitted Payments?</vt:lpstr>
      <vt:lpstr>Q8:  Can I use PPP loan proceeds to pay a Permitted Payment after the 8-Week Period?</vt:lpstr>
      <vt:lpstr>Q9:  What happens if I can’t spend at least 75% of my loan proceeds on Payroll Costs?</vt:lpstr>
      <vt:lpstr>Q10:  What happens if I can’t spend all loan proceeds on Permitted Payments during the 8-Week Period?</vt:lpstr>
      <vt:lpstr>Q11:  What is the “loan forgiveness” process and how long does it take?</vt:lpstr>
      <vt:lpstr>Q12:  When do I have to file my application for loan forgiveness?</vt:lpstr>
      <vt:lpstr>Q13: What is the general rule for calculating loan forgiveness?</vt:lpstr>
      <vt:lpstr>Q14:  What expenses paid during the 8-Week Period count towards loan forgiveness?</vt:lpstr>
      <vt:lpstr>Q15:  Do wage decreases reduce Forgiveness Payments? </vt:lpstr>
      <vt:lpstr>Q16:  How is the Salary/Hour Wage Reduction calculated? </vt:lpstr>
      <vt:lpstr>Q17: Do lay-offs reduce PPP loan forgiveness?</vt:lpstr>
      <vt:lpstr>Q18:  How do lay-offs reduce Forgiveness Payments?</vt:lpstr>
      <vt:lpstr>Q19:  How does a borrower count an FTE number for a single employee?</vt:lpstr>
      <vt:lpstr>Q20:  How does a borrower determine total FTEs for a period?</vt:lpstr>
      <vt:lpstr>Q21: Does employee hiring or restoring wages avoid loss of Forgiveness Payments?</vt:lpstr>
      <vt:lpstr>Q22: What if a laid-off employee refuses to come back to work by June 30?</vt:lpstr>
      <vt:lpstr>Q23:  What is the order of operations for loan forgiveness?</vt:lpstr>
      <vt:lpstr>Q23(A):  Can we see a numerical example?</vt:lpstr>
      <vt:lpstr>Q24:  Do the PPP loan documents put any restrictions on how I run my business?</vt:lpstr>
      <vt:lpstr>Q25: How aggressively is the SBA reviewing PPP loans?</vt:lpstr>
      <vt:lpstr>For further information please contact:  Mark A. Limardo mlimardo@olshanlaw.com 212.451.2364  Michael J. Passarella mpassarella@olshanlaw.com 212.451.2322 </vt:lpstr>
      <vt:lpstr>Disclaimer</vt:lpstr>
    </vt:vector>
  </TitlesOfParts>
  <Company>Olshan Frome Wolosky LLP</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CARES Act – Tax Update</dc:title>
  <dc:creator>Aspis, Marc N.</dc:creator>
  <cp:lastModifiedBy>Selamawit Yemeru</cp:lastModifiedBy>
  <cp:revision>293</cp:revision>
  <dcterms:created xsi:type="dcterms:W3CDTF">2020-03-29T14:12:41Z</dcterms:created>
  <dcterms:modified xsi:type="dcterms:W3CDTF">2020-05-28T13:09:01Z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seDocID">
    <vt:bool>true</vt:bool>
  </property>
</Properties>
</file>